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Lst>
  <p:notesMasterIdLst>
    <p:notesMasterId r:id="rId49"/>
  </p:notesMasterIdLst>
  <p:sldIdLst>
    <p:sldId id="256" r:id="rId4"/>
    <p:sldId id="503" r:id="rId5"/>
    <p:sldId id="336" r:id="rId6"/>
    <p:sldId id="390" r:id="rId7"/>
    <p:sldId id="505" r:id="rId8"/>
    <p:sldId id="391" r:id="rId9"/>
    <p:sldId id="392" r:id="rId10"/>
    <p:sldId id="393" r:id="rId11"/>
    <p:sldId id="348" r:id="rId12"/>
    <p:sldId id="349" r:id="rId13"/>
    <p:sldId id="510" r:id="rId14"/>
    <p:sldId id="259" r:id="rId15"/>
    <p:sldId id="261" r:id="rId16"/>
    <p:sldId id="260" r:id="rId17"/>
    <p:sldId id="347" r:id="rId18"/>
    <p:sldId id="274" r:id="rId19"/>
    <p:sldId id="265" r:id="rId20"/>
    <p:sldId id="506" r:id="rId21"/>
    <p:sldId id="350" r:id="rId22"/>
    <p:sldId id="388" r:id="rId23"/>
    <p:sldId id="365" r:id="rId24"/>
    <p:sldId id="366" r:id="rId25"/>
    <p:sldId id="511" r:id="rId26"/>
    <p:sldId id="396" r:id="rId27"/>
    <p:sldId id="397" r:id="rId28"/>
    <p:sldId id="373" r:id="rId29"/>
    <p:sldId id="370" r:id="rId30"/>
    <p:sldId id="371" r:id="rId31"/>
    <p:sldId id="398" r:id="rId32"/>
    <p:sldId id="399" r:id="rId33"/>
    <p:sldId id="353" r:id="rId34"/>
    <p:sldId id="507" r:id="rId35"/>
    <p:sldId id="308" r:id="rId36"/>
    <p:sldId id="309" r:id="rId37"/>
    <p:sldId id="310" r:id="rId38"/>
    <p:sldId id="304" r:id="rId39"/>
    <p:sldId id="508" r:id="rId40"/>
    <p:sldId id="512" r:id="rId41"/>
    <p:sldId id="509" r:id="rId42"/>
    <p:sldId id="278" r:id="rId43"/>
    <p:sldId id="279" r:id="rId44"/>
    <p:sldId id="280" r:id="rId45"/>
    <p:sldId id="281" r:id="rId46"/>
    <p:sldId id="513" r:id="rId47"/>
    <p:sldId id="514" r:id="rId4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7D71A"/>
    <a:srgbClr val="ABC100"/>
    <a:srgbClr val="FFA700"/>
    <a:srgbClr val="FFAA00"/>
    <a:srgbClr val="FFD8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106"/>
    <p:restoredTop sz="96405"/>
  </p:normalViewPr>
  <p:slideViewPr>
    <p:cSldViewPr snapToGrid="0" snapToObjects="1">
      <p:cViewPr varScale="1">
        <p:scale>
          <a:sx n="85" d="100"/>
          <a:sy n="85" d="100"/>
        </p:scale>
        <p:origin x="355" y="67"/>
      </p:cViewPr>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ableStyles" Target="tableStyle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7DF9D0-97B6-3D43-A89F-5D0EBBC71C45}" type="datetimeFigureOut">
              <a:rPr lang="fr-FR" smtClean="0"/>
              <a:t>06/03/2025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C0DB02-132F-6447-B1CB-82BFE42A95D2}" type="slidenum">
              <a:rPr lang="fr-FR" smtClean="0"/>
              <a:t>‹N°›</a:t>
            </a:fld>
            <a:endParaRPr lang="fr-FR"/>
          </a:p>
        </p:txBody>
      </p:sp>
    </p:spTree>
    <p:extLst>
      <p:ext uri="{BB962C8B-B14F-4D97-AF65-F5344CB8AC3E}">
        <p14:creationId xmlns:p14="http://schemas.microsoft.com/office/powerpoint/2010/main" val="390904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1" name="Google Shape;161;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2</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3:notes"/>
          <p:cNvSpPr>
            <a:spLocks noGrp="1" noRot="1" noChangeAspect="1"/>
          </p:cNvSpPr>
          <p:nvPr>
            <p:ph type="sldImg" idx="2"/>
          </p:nvPr>
        </p:nvSpPr>
        <p:spPr>
          <a:xfrm>
            <a:off x="381000" y="685800"/>
            <a:ext cx="6094413"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p3:notes"/>
          <p:cNvSpPr txBox="1">
            <a:spLocks noGrp="1"/>
          </p:cNvSpPr>
          <p:nvPr>
            <p:ph type="body" idx="1"/>
          </p:nvPr>
        </p:nvSpPr>
        <p:spPr>
          <a:xfrm>
            <a:off x="685800" y="4343400"/>
            <a:ext cx="5485680" cy="411408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
        <p:nvSpPr>
          <p:cNvPr id="186" name="Google Shape;186;p3:notes"/>
          <p:cNvSpPr/>
          <p:nvPr/>
        </p:nvSpPr>
        <p:spPr>
          <a:xfrm>
            <a:off x="3884760" y="8685360"/>
            <a:ext cx="2971080" cy="456480"/>
          </a:xfrm>
          <a:prstGeom prst="rect">
            <a:avLst/>
          </a:prstGeom>
          <a:noFill/>
          <a:ln>
            <a:noFill/>
          </a:ln>
        </p:spPr>
        <p:txBody>
          <a:bodyPr spcFirstLastPara="1" wrap="square" lIns="90000" tIns="45000" rIns="90000" bIns="45000" anchor="b" anchorCtr="0">
            <a:noAutofit/>
          </a:bodyPr>
          <a:lstStyle/>
          <a:p>
            <a:pPr marL="0" marR="0" lvl="0" indent="0" algn="r" rtl="0">
              <a:lnSpc>
                <a:spcPct val="100000"/>
              </a:lnSpc>
              <a:spcBef>
                <a:spcPts val="0"/>
              </a:spcBef>
              <a:spcAft>
                <a:spcPts val="0"/>
              </a:spcAft>
              <a:buNone/>
            </a:pPr>
            <a:fld id="{00000000-1234-1234-1234-123412341234}" type="slidenum">
              <a:rPr lang="fr-FR" sz="1200" b="0" strike="noStrike">
                <a:solidFill>
                  <a:srgbClr val="000000"/>
                </a:solidFill>
                <a:latin typeface="Calibri"/>
                <a:ea typeface="Calibri"/>
                <a:cs typeface="Calibri"/>
                <a:sym typeface="Calibri"/>
              </a:rPr>
              <a:t>11</a:t>
            </a:fld>
            <a:endParaRPr sz="1200" b="0" strike="noStrike">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4:notes"/>
          <p:cNvSpPr>
            <a:spLocks noGrp="1" noRot="1" noChangeAspect="1"/>
          </p:cNvSpPr>
          <p:nvPr>
            <p:ph type="sldImg" idx="2"/>
          </p:nvPr>
        </p:nvSpPr>
        <p:spPr>
          <a:xfrm>
            <a:off x="381000" y="685800"/>
            <a:ext cx="6094413"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4:notes"/>
          <p:cNvSpPr txBox="1">
            <a:spLocks noGrp="1"/>
          </p:cNvSpPr>
          <p:nvPr>
            <p:ph type="body" idx="1"/>
          </p:nvPr>
        </p:nvSpPr>
        <p:spPr>
          <a:xfrm>
            <a:off x="685800" y="4343400"/>
            <a:ext cx="5485680" cy="411408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
        <p:nvSpPr>
          <p:cNvPr id="196" name="Google Shape;196;p4:notes"/>
          <p:cNvSpPr/>
          <p:nvPr/>
        </p:nvSpPr>
        <p:spPr>
          <a:xfrm>
            <a:off x="3884760" y="8685360"/>
            <a:ext cx="2971080" cy="456480"/>
          </a:xfrm>
          <a:prstGeom prst="rect">
            <a:avLst/>
          </a:prstGeom>
          <a:noFill/>
          <a:ln>
            <a:noFill/>
          </a:ln>
        </p:spPr>
        <p:txBody>
          <a:bodyPr spcFirstLastPara="1" wrap="square" lIns="90000" tIns="45000" rIns="90000" bIns="45000" anchor="b" anchorCtr="0">
            <a:noAutofit/>
          </a:bodyPr>
          <a:lstStyle/>
          <a:p>
            <a:pPr marL="0" marR="0" lvl="0" indent="0" algn="r" rtl="0">
              <a:lnSpc>
                <a:spcPct val="100000"/>
              </a:lnSpc>
              <a:spcBef>
                <a:spcPts val="0"/>
              </a:spcBef>
              <a:spcAft>
                <a:spcPts val="0"/>
              </a:spcAft>
              <a:buNone/>
            </a:pPr>
            <a:fld id="{00000000-1234-1234-1234-123412341234}" type="slidenum">
              <a:rPr lang="fr-FR" sz="1200" b="0" strike="noStrike">
                <a:solidFill>
                  <a:srgbClr val="000000"/>
                </a:solidFill>
                <a:latin typeface="Calibri"/>
                <a:ea typeface="Calibri"/>
                <a:cs typeface="Calibri"/>
                <a:sym typeface="Calibri"/>
              </a:rPr>
              <a:t>12</a:t>
            </a:fld>
            <a:endParaRPr sz="1200" b="0" strike="noStrike">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3" name="Google Shape;22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4" name="Google Shape;21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5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2" name="Google Shape;242;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9" name="Google Shape;339;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9:notes"/>
          <p:cNvSpPr>
            <a:spLocks noGrp="1" noRot="1" noChangeAspect="1"/>
          </p:cNvSpPr>
          <p:nvPr>
            <p:ph type="sldImg" idx="2"/>
          </p:nvPr>
        </p:nvSpPr>
        <p:spPr>
          <a:xfrm>
            <a:off x="381000" y="685800"/>
            <a:ext cx="6094413"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9:notes"/>
          <p:cNvSpPr txBox="1">
            <a:spLocks noGrp="1"/>
          </p:cNvSpPr>
          <p:nvPr>
            <p:ph type="body" idx="1"/>
          </p:nvPr>
        </p:nvSpPr>
        <p:spPr>
          <a:xfrm>
            <a:off x="685800" y="4343400"/>
            <a:ext cx="5485680" cy="411408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
        <p:nvSpPr>
          <p:cNvPr id="271" name="Google Shape;271;p9:notes"/>
          <p:cNvSpPr/>
          <p:nvPr/>
        </p:nvSpPr>
        <p:spPr>
          <a:xfrm>
            <a:off x="3884760" y="8685360"/>
            <a:ext cx="2971080" cy="456480"/>
          </a:xfrm>
          <a:prstGeom prst="rect">
            <a:avLst/>
          </a:prstGeom>
          <a:noFill/>
          <a:ln>
            <a:noFill/>
          </a:ln>
        </p:spPr>
        <p:txBody>
          <a:bodyPr spcFirstLastPara="1" wrap="square" lIns="90000" tIns="45000" rIns="90000" bIns="45000" anchor="b" anchorCtr="0">
            <a:noAutofit/>
          </a:bodyPr>
          <a:lstStyle/>
          <a:p>
            <a:pPr marL="0" marR="0" lvl="0" indent="0" algn="r" rtl="0">
              <a:lnSpc>
                <a:spcPct val="100000"/>
              </a:lnSpc>
              <a:spcBef>
                <a:spcPts val="0"/>
              </a:spcBef>
              <a:spcAft>
                <a:spcPts val="0"/>
              </a:spcAft>
              <a:buNone/>
            </a:pPr>
            <a:fld id="{00000000-1234-1234-1234-123412341234}" type="slidenum">
              <a:rPr lang="fr-FR" sz="1200" b="0" strike="noStrike">
                <a:solidFill>
                  <a:srgbClr val="000000"/>
                </a:solidFill>
                <a:latin typeface="Calibri"/>
                <a:ea typeface="Calibri"/>
                <a:cs typeface="Calibri"/>
                <a:sym typeface="Calibri"/>
              </a:rPr>
              <a:t>17</a:t>
            </a:fld>
            <a:endParaRPr sz="1200" b="0" strike="noStrike">
              <a:solidFill>
                <a:schemeClr val="dk1"/>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9:notes"/>
          <p:cNvSpPr>
            <a:spLocks noGrp="1" noRot="1" noChangeAspect="1"/>
          </p:cNvSpPr>
          <p:nvPr>
            <p:ph type="sldImg" idx="2"/>
          </p:nvPr>
        </p:nvSpPr>
        <p:spPr>
          <a:xfrm>
            <a:off x="381000" y="685800"/>
            <a:ext cx="6094413"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9:notes"/>
          <p:cNvSpPr txBox="1">
            <a:spLocks noGrp="1"/>
          </p:cNvSpPr>
          <p:nvPr>
            <p:ph type="body" idx="1"/>
          </p:nvPr>
        </p:nvSpPr>
        <p:spPr>
          <a:xfrm>
            <a:off x="685800" y="4343400"/>
            <a:ext cx="5485680" cy="411408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
        <p:nvSpPr>
          <p:cNvPr id="271" name="Google Shape;271;p9:notes"/>
          <p:cNvSpPr/>
          <p:nvPr/>
        </p:nvSpPr>
        <p:spPr>
          <a:xfrm>
            <a:off x="3884760" y="8685360"/>
            <a:ext cx="2971080" cy="456480"/>
          </a:xfrm>
          <a:prstGeom prst="rect">
            <a:avLst/>
          </a:prstGeom>
          <a:noFill/>
          <a:ln>
            <a:noFill/>
          </a:ln>
        </p:spPr>
        <p:txBody>
          <a:bodyPr spcFirstLastPara="1" wrap="square" lIns="90000" tIns="45000" rIns="90000" bIns="45000" anchor="b" anchorCtr="0">
            <a:noAutofit/>
          </a:bodyPr>
          <a:lstStyle/>
          <a:p>
            <a:pPr marL="0" marR="0" lvl="0" indent="0" algn="r" rtl="0">
              <a:lnSpc>
                <a:spcPct val="100000"/>
              </a:lnSpc>
              <a:spcBef>
                <a:spcPts val="0"/>
              </a:spcBef>
              <a:spcAft>
                <a:spcPts val="0"/>
              </a:spcAft>
              <a:buNone/>
            </a:pPr>
            <a:fld id="{00000000-1234-1234-1234-123412341234}" type="slidenum">
              <a:rPr lang="fr-FR" sz="1200" b="0" strike="noStrike">
                <a:solidFill>
                  <a:srgbClr val="000000"/>
                </a:solidFill>
                <a:latin typeface="Calibri"/>
                <a:ea typeface="Calibri"/>
                <a:cs typeface="Calibri"/>
                <a:sym typeface="Calibri"/>
              </a:rPr>
              <a:t>18</a:t>
            </a:fld>
            <a:endParaRPr sz="1200" b="0" strike="noStrike">
              <a:solidFill>
                <a:schemeClr val="dk1"/>
              </a:solidFill>
              <a:latin typeface="Arial"/>
              <a:ea typeface="Arial"/>
              <a:cs typeface="Arial"/>
              <a:sym typeface="Arial"/>
            </a:endParaRPr>
          </a:p>
        </p:txBody>
      </p:sp>
    </p:spTree>
    <p:extLst>
      <p:ext uri="{BB962C8B-B14F-4D97-AF65-F5344CB8AC3E}">
        <p14:creationId xmlns:p14="http://schemas.microsoft.com/office/powerpoint/2010/main" val="25966433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1" name="Google Shape;161;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19</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5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2" name="Google Shape;242;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2108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1" name="Google Shape;17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718656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5:notes"/>
          <p:cNvSpPr>
            <a:spLocks noGrp="1" noRot="1" noChangeAspect="1"/>
          </p:cNvSpPr>
          <p:nvPr>
            <p:ph type="sldImg" idx="2"/>
          </p:nvPr>
        </p:nvSpPr>
        <p:spPr>
          <a:xfrm>
            <a:off x="381000" y="685800"/>
            <a:ext cx="6094413"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5:notes"/>
          <p:cNvSpPr txBox="1">
            <a:spLocks noGrp="1"/>
          </p:cNvSpPr>
          <p:nvPr>
            <p:ph type="body" idx="1"/>
          </p:nvPr>
        </p:nvSpPr>
        <p:spPr>
          <a:xfrm>
            <a:off x="685800" y="4343400"/>
            <a:ext cx="5485680" cy="411408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
        <p:nvSpPr>
          <p:cNvPr id="206" name="Google Shape;206;p5:notes"/>
          <p:cNvSpPr/>
          <p:nvPr/>
        </p:nvSpPr>
        <p:spPr>
          <a:xfrm>
            <a:off x="3884760" y="8685360"/>
            <a:ext cx="2971080" cy="456480"/>
          </a:xfrm>
          <a:prstGeom prst="rect">
            <a:avLst/>
          </a:prstGeom>
          <a:noFill/>
          <a:ln>
            <a:noFill/>
          </a:ln>
        </p:spPr>
        <p:txBody>
          <a:bodyPr spcFirstLastPara="1" wrap="square" lIns="90000" tIns="45000" rIns="90000" bIns="45000" anchor="b" anchorCtr="0">
            <a:noAutofit/>
          </a:bodyPr>
          <a:lstStyle/>
          <a:p>
            <a:pPr marL="0" marR="0" lvl="0" indent="0" algn="r" rtl="0">
              <a:lnSpc>
                <a:spcPct val="100000"/>
              </a:lnSpc>
              <a:spcBef>
                <a:spcPts val="0"/>
              </a:spcBef>
              <a:spcAft>
                <a:spcPts val="0"/>
              </a:spcAft>
              <a:buNone/>
            </a:pPr>
            <a:fld id="{00000000-1234-1234-1234-123412341234}" type="slidenum">
              <a:rPr lang="fr-FR" sz="1200" b="0" strike="noStrike">
                <a:solidFill>
                  <a:srgbClr val="000000"/>
                </a:solidFill>
                <a:latin typeface="Calibri"/>
                <a:ea typeface="Calibri"/>
                <a:cs typeface="Calibri"/>
                <a:sym typeface="Calibri"/>
              </a:rPr>
              <a:t>23</a:t>
            </a:fld>
            <a:endParaRPr sz="1200" b="0" strike="noStrike">
              <a:solidFill>
                <a:schemeClr val="dk1"/>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6:notes"/>
          <p:cNvSpPr>
            <a:spLocks noGrp="1" noRot="1" noChangeAspect="1"/>
          </p:cNvSpPr>
          <p:nvPr>
            <p:ph type="sldImg" idx="2"/>
          </p:nvPr>
        </p:nvSpPr>
        <p:spPr>
          <a:xfrm>
            <a:off x="381000" y="685800"/>
            <a:ext cx="6094413"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6:notes"/>
          <p:cNvSpPr txBox="1">
            <a:spLocks noGrp="1"/>
          </p:cNvSpPr>
          <p:nvPr>
            <p:ph type="body" idx="1"/>
          </p:nvPr>
        </p:nvSpPr>
        <p:spPr>
          <a:xfrm>
            <a:off x="685800" y="4343400"/>
            <a:ext cx="5485680" cy="411408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
        <p:nvSpPr>
          <p:cNvPr id="217" name="Google Shape;217;p6:notes"/>
          <p:cNvSpPr/>
          <p:nvPr/>
        </p:nvSpPr>
        <p:spPr>
          <a:xfrm>
            <a:off x="3884760" y="8685360"/>
            <a:ext cx="2971080" cy="456480"/>
          </a:xfrm>
          <a:prstGeom prst="rect">
            <a:avLst/>
          </a:prstGeom>
          <a:noFill/>
          <a:ln>
            <a:noFill/>
          </a:ln>
        </p:spPr>
        <p:txBody>
          <a:bodyPr spcFirstLastPara="1" wrap="square" lIns="90000" tIns="45000" rIns="90000" bIns="45000" anchor="b" anchorCtr="0">
            <a:noAutofit/>
          </a:bodyPr>
          <a:lstStyle/>
          <a:p>
            <a:pPr marL="0" marR="0" lvl="0" indent="0" algn="r" rtl="0">
              <a:lnSpc>
                <a:spcPct val="100000"/>
              </a:lnSpc>
              <a:spcBef>
                <a:spcPts val="0"/>
              </a:spcBef>
              <a:spcAft>
                <a:spcPts val="0"/>
              </a:spcAft>
              <a:buNone/>
            </a:pPr>
            <a:fld id="{00000000-1234-1234-1234-123412341234}" type="slidenum">
              <a:rPr lang="fr-FR" sz="1200" b="0" strike="noStrike">
                <a:solidFill>
                  <a:srgbClr val="000000"/>
                </a:solidFill>
                <a:latin typeface="Calibri"/>
                <a:ea typeface="Calibri"/>
                <a:cs typeface="Calibri"/>
                <a:sym typeface="Calibri"/>
              </a:rPr>
              <a:t>24</a:t>
            </a:fld>
            <a:endParaRPr sz="1200" b="0" strike="noStrike">
              <a:solidFill>
                <a:schemeClr val="dk1"/>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80012E8-A781-6849-8EAA-0D74D036E92D}" type="slidenum">
              <a:rPr lang="fr-FR" smtClean="0"/>
              <a:t>31</a:t>
            </a:fld>
            <a:endParaRPr lang="fr-FR"/>
          </a:p>
        </p:txBody>
      </p:sp>
    </p:spTree>
    <p:extLst>
      <p:ext uri="{BB962C8B-B14F-4D97-AF65-F5344CB8AC3E}">
        <p14:creationId xmlns:p14="http://schemas.microsoft.com/office/powerpoint/2010/main" val="16204562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9:notes"/>
          <p:cNvSpPr>
            <a:spLocks noGrp="1" noRot="1" noChangeAspect="1"/>
          </p:cNvSpPr>
          <p:nvPr>
            <p:ph type="sldImg" idx="2"/>
          </p:nvPr>
        </p:nvSpPr>
        <p:spPr>
          <a:xfrm>
            <a:off x="381000" y="685800"/>
            <a:ext cx="6094413"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9:notes"/>
          <p:cNvSpPr txBox="1">
            <a:spLocks noGrp="1"/>
          </p:cNvSpPr>
          <p:nvPr>
            <p:ph type="body" idx="1"/>
          </p:nvPr>
        </p:nvSpPr>
        <p:spPr>
          <a:xfrm>
            <a:off x="685800" y="4343400"/>
            <a:ext cx="5485680" cy="411408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
        <p:nvSpPr>
          <p:cNvPr id="271" name="Google Shape;271;p9:notes"/>
          <p:cNvSpPr/>
          <p:nvPr/>
        </p:nvSpPr>
        <p:spPr>
          <a:xfrm>
            <a:off x="3884760" y="8685360"/>
            <a:ext cx="2971080" cy="456480"/>
          </a:xfrm>
          <a:prstGeom prst="rect">
            <a:avLst/>
          </a:prstGeom>
          <a:noFill/>
          <a:ln>
            <a:noFill/>
          </a:ln>
        </p:spPr>
        <p:txBody>
          <a:bodyPr spcFirstLastPara="1" wrap="square" lIns="90000" tIns="45000" rIns="90000" bIns="45000" anchor="b" anchorCtr="0">
            <a:noAutofit/>
          </a:bodyPr>
          <a:lstStyle/>
          <a:p>
            <a:pPr marL="0" marR="0" lvl="0" indent="0" algn="r" rtl="0">
              <a:lnSpc>
                <a:spcPct val="100000"/>
              </a:lnSpc>
              <a:spcBef>
                <a:spcPts val="0"/>
              </a:spcBef>
              <a:spcAft>
                <a:spcPts val="0"/>
              </a:spcAft>
              <a:buNone/>
            </a:pPr>
            <a:fld id="{00000000-1234-1234-1234-123412341234}" type="slidenum">
              <a:rPr lang="fr-FR" sz="1200" b="0" strike="noStrike">
                <a:solidFill>
                  <a:srgbClr val="000000"/>
                </a:solidFill>
                <a:latin typeface="Calibri"/>
                <a:ea typeface="Calibri"/>
                <a:cs typeface="Calibri"/>
                <a:sym typeface="Calibri"/>
              </a:rPr>
              <a:t>32</a:t>
            </a:fld>
            <a:endParaRPr sz="1200" b="0" strike="noStrike">
              <a:solidFill>
                <a:schemeClr val="dk1"/>
              </a:solidFill>
              <a:latin typeface="Arial"/>
              <a:ea typeface="Arial"/>
              <a:cs typeface="Arial"/>
              <a:sym typeface="Arial"/>
            </a:endParaRPr>
          </a:p>
        </p:txBody>
      </p:sp>
    </p:spTree>
    <p:extLst>
      <p:ext uri="{BB962C8B-B14F-4D97-AF65-F5344CB8AC3E}">
        <p14:creationId xmlns:p14="http://schemas.microsoft.com/office/powerpoint/2010/main" val="32184129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6:notes"/>
          <p:cNvSpPr>
            <a:spLocks noGrp="1" noRot="1" noChangeAspect="1"/>
          </p:cNvSpPr>
          <p:nvPr>
            <p:ph type="sldImg" idx="2"/>
          </p:nvPr>
        </p:nvSpPr>
        <p:spPr>
          <a:xfrm>
            <a:off x="381000" y="685800"/>
            <a:ext cx="6094413"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6:notes"/>
          <p:cNvSpPr txBox="1">
            <a:spLocks noGrp="1"/>
          </p:cNvSpPr>
          <p:nvPr>
            <p:ph type="body" idx="1"/>
          </p:nvPr>
        </p:nvSpPr>
        <p:spPr>
          <a:xfrm>
            <a:off x="685800" y="4343400"/>
            <a:ext cx="5485680" cy="411408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
        <p:nvSpPr>
          <p:cNvPr id="217" name="Google Shape;217;p6:notes"/>
          <p:cNvSpPr/>
          <p:nvPr/>
        </p:nvSpPr>
        <p:spPr>
          <a:xfrm>
            <a:off x="3884760" y="8685360"/>
            <a:ext cx="2971080" cy="456480"/>
          </a:xfrm>
          <a:prstGeom prst="rect">
            <a:avLst/>
          </a:prstGeom>
          <a:noFill/>
          <a:ln>
            <a:noFill/>
          </a:ln>
        </p:spPr>
        <p:txBody>
          <a:bodyPr spcFirstLastPara="1" wrap="square" lIns="90000" tIns="45000" rIns="90000" bIns="45000" anchor="b" anchorCtr="0">
            <a:noAutofit/>
          </a:bodyPr>
          <a:lstStyle/>
          <a:p>
            <a:pPr marL="0" marR="0" lvl="0" indent="0" algn="r" rtl="0">
              <a:lnSpc>
                <a:spcPct val="100000"/>
              </a:lnSpc>
              <a:spcBef>
                <a:spcPts val="0"/>
              </a:spcBef>
              <a:spcAft>
                <a:spcPts val="0"/>
              </a:spcAft>
              <a:buNone/>
            </a:pPr>
            <a:fld id="{00000000-1234-1234-1234-123412341234}" type="slidenum">
              <a:rPr lang="fr-FR" sz="1200" b="0" strike="noStrike">
                <a:solidFill>
                  <a:srgbClr val="000000"/>
                </a:solidFill>
                <a:latin typeface="Calibri"/>
                <a:ea typeface="Calibri"/>
                <a:cs typeface="Calibri"/>
                <a:sym typeface="Calibri"/>
              </a:rPr>
              <a:t>33</a:t>
            </a:fld>
            <a:endParaRPr sz="1200" b="0" strike="noStrike">
              <a:solidFill>
                <a:schemeClr val="dk1"/>
              </a:solidFill>
              <a:latin typeface="Arial"/>
              <a:ea typeface="Arial"/>
              <a:cs typeface="Arial"/>
              <a:sym typeface="Arial"/>
            </a:endParaRPr>
          </a:p>
        </p:txBody>
      </p:sp>
    </p:spTree>
    <p:extLst>
      <p:ext uri="{BB962C8B-B14F-4D97-AF65-F5344CB8AC3E}">
        <p14:creationId xmlns:p14="http://schemas.microsoft.com/office/powerpoint/2010/main" val="35687758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6:notes"/>
          <p:cNvSpPr>
            <a:spLocks noGrp="1" noRot="1" noChangeAspect="1"/>
          </p:cNvSpPr>
          <p:nvPr>
            <p:ph type="sldImg" idx="2"/>
          </p:nvPr>
        </p:nvSpPr>
        <p:spPr>
          <a:xfrm>
            <a:off x="381000" y="685800"/>
            <a:ext cx="6094413"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6:notes"/>
          <p:cNvSpPr txBox="1">
            <a:spLocks noGrp="1"/>
          </p:cNvSpPr>
          <p:nvPr>
            <p:ph type="body" idx="1"/>
          </p:nvPr>
        </p:nvSpPr>
        <p:spPr>
          <a:xfrm>
            <a:off x="685800" y="4343400"/>
            <a:ext cx="5485680" cy="411408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
        <p:nvSpPr>
          <p:cNvPr id="217" name="Google Shape;217;p6:notes"/>
          <p:cNvSpPr/>
          <p:nvPr/>
        </p:nvSpPr>
        <p:spPr>
          <a:xfrm>
            <a:off x="3884760" y="8685360"/>
            <a:ext cx="2971080" cy="456480"/>
          </a:xfrm>
          <a:prstGeom prst="rect">
            <a:avLst/>
          </a:prstGeom>
          <a:noFill/>
          <a:ln>
            <a:noFill/>
          </a:ln>
        </p:spPr>
        <p:txBody>
          <a:bodyPr spcFirstLastPara="1" wrap="square" lIns="90000" tIns="45000" rIns="90000" bIns="45000" anchor="b" anchorCtr="0">
            <a:noAutofit/>
          </a:bodyPr>
          <a:lstStyle/>
          <a:p>
            <a:pPr marL="0" marR="0" lvl="0" indent="0" algn="r" rtl="0">
              <a:lnSpc>
                <a:spcPct val="100000"/>
              </a:lnSpc>
              <a:spcBef>
                <a:spcPts val="0"/>
              </a:spcBef>
              <a:spcAft>
                <a:spcPts val="0"/>
              </a:spcAft>
              <a:buNone/>
            </a:pPr>
            <a:fld id="{00000000-1234-1234-1234-123412341234}" type="slidenum">
              <a:rPr lang="fr-FR" sz="1200" b="0" strike="noStrike">
                <a:solidFill>
                  <a:srgbClr val="000000"/>
                </a:solidFill>
                <a:latin typeface="Calibri"/>
                <a:ea typeface="Calibri"/>
                <a:cs typeface="Calibri"/>
                <a:sym typeface="Calibri"/>
              </a:rPr>
              <a:t>34</a:t>
            </a:fld>
            <a:endParaRPr sz="1200" b="0" strike="noStrike">
              <a:solidFill>
                <a:schemeClr val="dk1"/>
              </a:solidFill>
              <a:latin typeface="Arial"/>
              <a:ea typeface="Arial"/>
              <a:cs typeface="Arial"/>
              <a:sym typeface="Arial"/>
            </a:endParaRPr>
          </a:p>
        </p:txBody>
      </p:sp>
    </p:spTree>
    <p:extLst>
      <p:ext uri="{BB962C8B-B14F-4D97-AF65-F5344CB8AC3E}">
        <p14:creationId xmlns:p14="http://schemas.microsoft.com/office/powerpoint/2010/main" val="7011370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6:notes"/>
          <p:cNvSpPr>
            <a:spLocks noGrp="1" noRot="1" noChangeAspect="1"/>
          </p:cNvSpPr>
          <p:nvPr>
            <p:ph type="sldImg" idx="2"/>
          </p:nvPr>
        </p:nvSpPr>
        <p:spPr>
          <a:xfrm>
            <a:off x="381000" y="685800"/>
            <a:ext cx="6094413"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6:notes"/>
          <p:cNvSpPr txBox="1">
            <a:spLocks noGrp="1"/>
          </p:cNvSpPr>
          <p:nvPr>
            <p:ph type="body" idx="1"/>
          </p:nvPr>
        </p:nvSpPr>
        <p:spPr>
          <a:xfrm>
            <a:off x="685800" y="4343400"/>
            <a:ext cx="5485680" cy="411408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
        <p:nvSpPr>
          <p:cNvPr id="217" name="Google Shape;217;p6:notes"/>
          <p:cNvSpPr/>
          <p:nvPr/>
        </p:nvSpPr>
        <p:spPr>
          <a:xfrm>
            <a:off x="3884760" y="8685360"/>
            <a:ext cx="2971080" cy="456480"/>
          </a:xfrm>
          <a:prstGeom prst="rect">
            <a:avLst/>
          </a:prstGeom>
          <a:noFill/>
          <a:ln>
            <a:noFill/>
          </a:ln>
        </p:spPr>
        <p:txBody>
          <a:bodyPr spcFirstLastPara="1" wrap="square" lIns="90000" tIns="45000" rIns="90000" bIns="45000" anchor="b" anchorCtr="0">
            <a:noAutofit/>
          </a:bodyPr>
          <a:lstStyle/>
          <a:p>
            <a:pPr marL="0" marR="0" lvl="0" indent="0" algn="r" rtl="0">
              <a:lnSpc>
                <a:spcPct val="100000"/>
              </a:lnSpc>
              <a:spcBef>
                <a:spcPts val="0"/>
              </a:spcBef>
              <a:spcAft>
                <a:spcPts val="0"/>
              </a:spcAft>
              <a:buNone/>
            </a:pPr>
            <a:fld id="{00000000-1234-1234-1234-123412341234}" type="slidenum">
              <a:rPr lang="fr-FR" sz="1200" b="0" strike="noStrike">
                <a:solidFill>
                  <a:srgbClr val="000000"/>
                </a:solidFill>
                <a:latin typeface="Calibri"/>
                <a:ea typeface="Calibri"/>
                <a:cs typeface="Calibri"/>
                <a:sym typeface="Calibri"/>
              </a:rPr>
              <a:t>35</a:t>
            </a:fld>
            <a:endParaRPr sz="1200" b="0" strike="noStrike">
              <a:solidFill>
                <a:schemeClr val="dk1"/>
              </a:solidFill>
              <a:latin typeface="Arial"/>
              <a:ea typeface="Arial"/>
              <a:cs typeface="Arial"/>
              <a:sym typeface="Arial"/>
            </a:endParaRPr>
          </a:p>
        </p:txBody>
      </p:sp>
    </p:spTree>
    <p:extLst>
      <p:ext uri="{BB962C8B-B14F-4D97-AF65-F5344CB8AC3E}">
        <p14:creationId xmlns:p14="http://schemas.microsoft.com/office/powerpoint/2010/main" val="23342449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0:notes"/>
          <p:cNvSpPr>
            <a:spLocks noGrp="1" noRot="1" noChangeAspect="1"/>
          </p:cNvSpPr>
          <p:nvPr>
            <p:ph type="sldImg" idx="2"/>
          </p:nvPr>
        </p:nvSpPr>
        <p:spPr>
          <a:xfrm>
            <a:off x="381000" y="685800"/>
            <a:ext cx="6094413"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p10:notes"/>
          <p:cNvSpPr txBox="1">
            <a:spLocks noGrp="1"/>
          </p:cNvSpPr>
          <p:nvPr>
            <p:ph type="body" idx="1"/>
          </p:nvPr>
        </p:nvSpPr>
        <p:spPr>
          <a:xfrm>
            <a:off x="685800" y="4343400"/>
            <a:ext cx="5485680" cy="411408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
        <p:nvSpPr>
          <p:cNvPr id="281" name="Google Shape;281;p10:notes"/>
          <p:cNvSpPr/>
          <p:nvPr/>
        </p:nvSpPr>
        <p:spPr>
          <a:xfrm>
            <a:off x="3884760" y="8685360"/>
            <a:ext cx="2971080" cy="456480"/>
          </a:xfrm>
          <a:prstGeom prst="rect">
            <a:avLst/>
          </a:prstGeom>
          <a:noFill/>
          <a:ln>
            <a:noFill/>
          </a:ln>
        </p:spPr>
        <p:txBody>
          <a:bodyPr spcFirstLastPara="1" wrap="square" lIns="90000" tIns="45000" rIns="90000" bIns="45000" anchor="b" anchorCtr="0">
            <a:noAutofit/>
          </a:bodyPr>
          <a:lstStyle/>
          <a:p>
            <a:pPr marL="0" marR="0" lvl="0" indent="0" algn="r" rtl="0">
              <a:lnSpc>
                <a:spcPct val="100000"/>
              </a:lnSpc>
              <a:spcBef>
                <a:spcPts val="0"/>
              </a:spcBef>
              <a:spcAft>
                <a:spcPts val="0"/>
              </a:spcAft>
              <a:buNone/>
            </a:pPr>
            <a:fld id="{00000000-1234-1234-1234-123412341234}" type="slidenum">
              <a:rPr lang="fr-FR" sz="1200" b="0" strike="noStrike">
                <a:solidFill>
                  <a:srgbClr val="000000"/>
                </a:solidFill>
                <a:latin typeface="Calibri"/>
                <a:ea typeface="Calibri"/>
                <a:cs typeface="Calibri"/>
                <a:sym typeface="Calibri"/>
              </a:rPr>
              <a:t>36</a:t>
            </a:fld>
            <a:endParaRPr sz="1200" b="0" strike="noStrike">
              <a:solidFill>
                <a:schemeClr val="dk1"/>
              </a:solidFill>
              <a:latin typeface="Arial"/>
              <a:ea typeface="Arial"/>
              <a:cs typeface="Arial"/>
              <a:sym typeface="Arial"/>
            </a:endParaRPr>
          </a:p>
        </p:txBody>
      </p:sp>
    </p:spTree>
    <p:extLst>
      <p:ext uri="{BB962C8B-B14F-4D97-AF65-F5344CB8AC3E}">
        <p14:creationId xmlns:p14="http://schemas.microsoft.com/office/powerpoint/2010/main" val="196598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9:notes"/>
          <p:cNvSpPr>
            <a:spLocks noGrp="1" noRot="1" noChangeAspect="1"/>
          </p:cNvSpPr>
          <p:nvPr>
            <p:ph type="sldImg" idx="2"/>
          </p:nvPr>
        </p:nvSpPr>
        <p:spPr>
          <a:xfrm>
            <a:off x="381000" y="685800"/>
            <a:ext cx="6094413"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9:notes"/>
          <p:cNvSpPr txBox="1">
            <a:spLocks noGrp="1"/>
          </p:cNvSpPr>
          <p:nvPr>
            <p:ph type="body" idx="1"/>
          </p:nvPr>
        </p:nvSpPr>
        <p:spPr>
          <a:xfrm>
            <a:off x="685800" y="4343400"/>
            <a:ext cx="5485680" cy="411408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
        <p:nvSpPr>
          <p:cNvPr id="271" name="Google Shape;271;p9:notes"/>
          <p:cNvSpPr/>
          <p:nvPr/>
        </p:nvSpPr>
        <p:spPr>
          <a:xfrm>
            <a:off x="3884760" y="8685360"/>
            <a:ext cx="2971080" cy="456480"/>
          </a:xfrm>
          <a:prstGeom prst="rect">
            <a:avLst/>
          </a:prstGeom>
          <a:noFill/>
          <a:ln>
            <a:noFill/>
          </a:ln>
        </p:spPr>
        <p:txBody>
          <a:bodyPr spcFirstLastPara="1" wrap="square" lIns="90000" tIns="45000" rIns="90000" bIns="45000" anchor="b" anchorCtr="0">
            <a:noAutofit/>
          </a:bodyPr>
          <a:lstStyle/>
          <a:p>
            <a:pPr marL="0" marR="0" lvl="0" indent="0" algn="r" rtl="0">
              <a:lnSpc>
                <a:spcPct val="100000"/>
              </a:lnSpc>
              <a:spcBef>
                <a:spcPts val="0"/>
              </a:spcBef>
              <a:spcAft>
                <a:spcPts val="0"/>
              </a:spcAft>
              <a:buNone/>
            </a:pPr>
            <a:fld id="{00000000-1234-1234-1234-123412341234}" type="slidenum">
              <a:rPr lang="fr-FR" sz="1200" b="0" strike="noStrike">
                <a:solidFill>
                  <a:srgbClr val="000000"/>
                </a:solidFill>
                <a:latin typeface="Calibri"/>
                <a:ea typeface="Calibri"/>
                <a:cs typeface="Calibri"/>
                <a:sym typeface="Calibri"/>
              </a:rPr>
              <a:t>37</a:t>
            </a:fld>
            <a:endParaRPr sz="1200" b="0" strike="noStrike">
              <a:solidFill>
                <a:schemeClr val="dk1"/>
              </a:solidFill>
              <a:latin typeface="Arial"/>
              <a:ea typeface="Arial"/>
              <a:cs typeface="Arial"/>
              <a:sym typeface="Arial"/>
            </a:endParaRPr>
          </a:p>
        </p:txBody>
      </p:sp>
    </p:spTree>
    <p:extLst>
      <p:ext uri="{BB962C8B-B14F-4D97-AF65-F5344CB8AC3E}">
        <p14:creationId xmlns:p14="http://schemas.microsoft.com/office/powerpoint/2010/main" val="1344961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9:notes"/>
          <p:cNvSpPr>
            <a:spLocks noGrp="1" noRot="1" noChangeAspect="1"/>
          </p:cNvSpPr>
          <p:nvPr>
            <p:ph type="sldImg" idx="2"/>
          </p:nvPr>
        </p:nvSpPr>
        <p:spPr>
          <a:xfrm>
            <a:off x="381000" y="685800"/>
            <a:ext cx="6094413"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9:notes"/>
          <p:cNvSpPr txBox="1">
            <a:spLocks noGrp="1"/>
          </p:cNvSpPr>
          <p:nvPr>
            <p:ph type="body" idx="1"/>
          </p:nvPr>
        </p:nvSpPr>
        <p:spPr>
          <a:xfrm>
            <a:off x="685800" y="4343400"/>
            <a:ext cx="5485680" cy="411408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
        <p:nvSpPr>
          <p:cNvPr id="271" name="Google Shape;271;p9:notes"/>
          <p:cNvSpPr/>
          <p:nvPr/>
        </p:nvSpPr>
        <p:spPr>
          <a:xfrm>
            <a:off x="3884760" y="8685360"/>
            <a:ext cx="2971080" cy="456480"/>
          </a:xfrm>
          <a:prstGeom prst="rect">
            <a:avLst/>
          </a:prstGeom>
          <a:noFill/>
          <a:ln>
            <a:noFill/>
          </a:ln>
        </p:spPr>
        <p:txBody>
          <a:bodyPr spcFirstLastPara="1" wrap="square" lIns="90000" tIns="45000" rIns="90000" bIns="45000" anchor="b" anchorCtr="0">
            <a:noAutofit/>
          </a:bodyPr>
          <a:lstStyle/>
          <a:p>
            <a:pPr marL="0" marR="0" lvl="0" indent="0" algn="r" rtl="0">
              <a:lnSpc>
                <a:spcPct val="100000"/>
              </a:lnSpc>
              <a:spcBef>
                <a:spcPts val="0"/>
              </a:spcBef>
              <a:spcAft>
                <a:spcPts val="0"/>
              </a:spcAft>
              <a:buNone/>
            </a:pPr>
            <a:fld id="{00000000-1234-1234-1234-123412341234}" type="slidenum">
              <a:rPr lang="fr-FR" sz="1200" b="0" strike="noStrike">
                <a:solidFill>
                  <a:srgbClr val="000000"/>
                </a:solidFill>
                <a:latin typeface="Calibri"/>
                <a:ea typeface="Calibri"/>
                <a:cs typeface="Calibri"/>
                <a:sym typeface="Calibri"/>
              </a:rPr>
              <a:t>38</a:t>
            </a:fld>
            <a:endParaRPr sz="1200" b="0" strike="noStrike">
              <a:solidFill>
                <a:schemeClr val="dk1"/>
              </a:solidFill>
              <a:latin typeface="Arial"/>
              <a:ea typeface="Arial"/>
              <a:cs typeface="Arial"/>
              <a:sym typeface="Arial"/>
            </a:endParaRPr>
          </a:p>
        </p:txBody>
      </p:sp>
    </p:spTree>
    <p:extLst>
      <p:ext uri="{BB962C8B-B14F-4D97-AF65-F5344CB8AC3E}">
        <p14:creationId xmlns:p14="http://schemas.microsoft.com/office/powerpoint/2010/main" val="2639658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1" name="Google Shape;17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079526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9:notes"/>
          <p:cNvSpPr>
            <a:spLocks noGrp="1" noRot="1" noChangeAspect="1"/>
          </p:cNvSpPr>
          <p:nvPr>
            <p:ph type="sldImg" idx="2"/>
          </p:nvPr>
        </p:nvSpPr>
        <p:spPr>
          <a:xfrm>
            <a:off x="381000" y="685800"/>
            <a:ext cx="6094413"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9:notes"/>
          <p:cNvSpPr txBox="1">
            <a:spLocks noGrp="1"/>
          </p:cNvSpPr>
          <p:nvPr>
            <p:ph type="body" idx="1"/>
          </p:nvPr>
        </p:nvSpPr>
        <p:spPr>
          <a:xfrm>
            <a:off x="685800" y="4343400"/>
            <a:ext cx="5485680" cy="411408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
        <p:nvSpPr>
          <p:cNvPr id="271" name="Google Shape;271;p9:notes"/>
          <p:cNvSpPr/>
          <p:nvPr/>
        </p:nvSpPr>
        <p:spPr>
          <a:xfrm>
            <a:off x="3884760" y="8685360"/>
            <a:ext cx="2971080" cy="456480"/>
          </a:xfrm>
          <a:prstGeom prst="rect">
            <a:avLst/>
          </a:prstGeom>
          <a:noFill/>
          <a:ln>
            <a:noFill/>
          </a:ln>
        </p:spPr>
        <p:txBody>
          <a:bodyPr spcFirstLastPara="1" wrap="square" lIns="90000" tIns="45000" rIns="90000" bIns="45000" anchor="b" anchorCtr="0">
            <a:noAutofit/>
          </a:bodyPr>
          <a:lstStyle/>
          <a:p>
            <a:pPr marL="0" marR="0" lvl="0" indent="0" algn="r" rtl="0">
              <a:lnSpc>
                <a:spcPct val="100000"/>
              </a:lnSpc>
              <a:spcBef>
                <a:spcPts val="0"/>
              </a:spcBef>
              <a:spcAft>
                <a:spcPts val="0"/>
              </a:spcAft>
              <a:buNone/>
            </a:pPr>
            <a:fld id="{00000000-1234-1234-1234-123412341234}" type="slidenum">
              <a:rPr lang="fr-FR" sz="1200" b="0" strike="noStrike">
                <a:solidFill>
                  <a:srgbClr val="000000"/>
                </a:solidFill>
                <a:latin typeface="Calibri"/>
                <a:ea typeface="Calibri"/>
                <a:cs typeface="Calibri"/>
                <a:sym typeface="Calibri"/>
              </a:rPr>
              <a:t>39</a:t>
            </a:fld>
            <a:endParaRPr sz="1200" b="0" strike="noStrike">
              <a:solidFill>
                <a:schemeClr val="dk1"/>
              </a:solidFill>
              <a:latin typeface="Arial"/>
              <a:ea typeface="Arial"/>
              <a:cs typeface="Arial"/>
              <a:sym typeface="Arial"/>
            </a:endParaRPr>
          </a:p>
        </p:txBody>
      </p:sp>
    </p:spTree>
    <p:extLst>
      <p:ext uri="{BB962C8B-B14F-4D97-AF65-F5344CB8AC3E}">
        <p14:creationId xmlns:p14="http://schemas.microsoft.com/office/powerpoint/2010/main" val="655401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5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0" name="Google Shape;390;p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29906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5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5" name="Google Shape;405;p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060201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5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9" name="Google Shape;419;p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87950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5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9" name="Google Shape;429;p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849251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18:notes"/>
          <p:cNvSpPr>
            <a:spLocks noGrp="1" noRot="1" noChangeAspect="1"/>
          </p:cNvSpPr>
          <p:nvPr>
            <p:ph type="sldImg" idx="2"/>
          </p:nvPr>
        </p:nvSpPr>
        <p:spPr>
          <a:xfrm>
            <a:off x="381000" y="685800"/>
            <a:ext cx="6094413"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3" name="Google Shape;383;p18:notes"/>
          <p:cNvSpPr txBox="1">
            <a:spLocks noGrp="1"/>
          </p:cNvSpPr>
          <p:nvPr>
            <p:ph type="body" idx="1"/>
          </p:nvPr>
        </p:nvSpPr>
        <p:spPr>
          <a:xfrm>
            <a:off x="685800" y="4343400"/>
            <a:ext cx="5485680" cy="411408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
        <p:nvSpPr>
          <p:cNvPr id="384" name="Google Shape;384;p18:notes"/>
          <p:cNvSpPr/>
          <p:nvPr/>
        </p:nvSpPr>
        <p:spPr>
          <a:xfrm>
            <a:off x="3884760" y="8685360"/>
            <a:ext cx="2971080" cy="456480"/>
          </a:xfrm>
          <a:prstGeom prst="rect">
            <a:avLst/>
          </a:prstGeom>
          <a:noFill/>
          <a:ln>
            <a:noFill/>
          </a:ln>
        </p:spPr>
        <p:txBody>
          <a:bodyPr spcFirstLastPara="1" wrap="square" lIns="90000" tIns="45000" rIns="90000" bIns="45000" anchor="b" anchorCtr="0">
            <a:noAutofit/>
          </a:bodyPr>
          <a:lstStyle/>
          <a:p>
            <a:pPr marL="0" marR="0" lvl="0" indent="0" algn="r" rtl="0">
              <a:lnSpc>
                <a:spcPct val="100000"/>
              </a:lnSpc>
              <a:spcBef>
                <a:spcPts val="0"/>
              </a:spcBef>
              <a:spcAft>
                <a:spcPts val="0"/>
              </a:spcAft>
              <a:buNone/>
            </a:pPr>
            <a:fld id="{00000000-1234-1234-1234-123412341234}" type="slidenum">
              <a:rPr lang="fr-FR" sz="1200" b="0" strike="noStrike">
                <a:solidFill>
                  <a:srgbClr val="000000"/>
                </a:solidFill>
                <a:latin typeface="Calibri"/>
                <a:ea typeface="Calibri"/>
                <a:cs typeface="Calibri"/>
                <a:sym typeface="Calibri"/>
              </a:rPr>
              <a:t>44</a:t>
            </a:fld>
            <a:endParaRPr sz="1200" b="0" strike="noStrike">
              <a:solidFill>
                <a:schemeClr val="dk1"/>
              </a:solidFill>
              <a:latin typeface="Arial"/>
              <a:ea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9:notes"/>
          <p:cNvSpPr>
            <a:spLocks noGrp="1" noRot="1" noChangeAspect="1"/>
          </p:cNvSpPr>
          <p:nvPr>
            <p:ph type="sldImg" idx="2"/>
          </p:nvPr>
        </p:nvSpPr>
        <p:spPr>
          <a:xfrm>
            <a:off x="381000" y="685800"/>
            <a:ext cx="6094413"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9:notes"/>
          <p:cNvSpPr txBox="1">
            <a:spLocks noGrp="1"/>
          </p:cNvSpPr>
          <p:nvPr>
            <p:ph type="body" idx="1"/>
          </p:nvPr>
        </p:nvSpPr>
        <p:spPr>
          <a:xfrm>
            <a:off x="685800" y="4343400"/>
            <a:ext cx="5485680" cy="411408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
        <p:nvSpPr>
          <p:cNvPr id="271" name="Google Shape;271;p9:notes"/>
          <p:cNvSpPr/>
          <p:nvPr/>
        </p:nvSpPr>
        <p:spPr>
          <a:xfrm>
            <a:off x="3884760" y="8685360"/>
            <a:ext cx="2971080" cy="456480"/>
          </a:xfrm>
          <a:prstGeom prst="rect">
            <a:avLst/>
          </a:prstGeom>
          <a:noFill/>
          <a:ln>
            <a:noFill/>
          </a:ln>
        </p:spPr>
        <p:txBody>
          <a:bodyPr spcFirstLastPara="1" wrap="square" lIns="90000" tIns="45000" rIns="90000" bIns="45000" anchor="b" anchorCtr="0">
            <a:noAutofit/>
          </a:bodyPr>
          <a:lstStyle/>
          <a:p>
            <a:pPr marL="0" marR="0" lvl="0" indent="0" algn="r" rtl="0">
              <a:lnSpc>
                <a:spcPct val="100000"/>
              </a:lnSpc>
              <a:spcBef>
                <a:spcPts val="0"/>
              </a:spcBef>
              <a:spcAft>
                <a:spcPts val="0"/>
              </a:spcAft>
              <a:buNone/>
            </a:pPr>
            <a:fld id="{00000000-1234-1234-1234-123412341234}" type="slidenum">
              <a:rPr lang="fr-FR" sz="1200" b="0" strike="noStrike">
                <a:solidFill>
                  <a:srgbClr val="000000"/>
                </a:solidFill>
                <a:latin typeface="Calibri"/>
                <a:ea typeface="Calibri"/>
                <a:cs typeface="Calibri"/>
                <a:sym typeface="Calibri"/>
              </a:rPr>
              <a:t>45</a:t>
            </a:fld>
            <a:endParaRPr sz="1200" b="0" strike="noStrike">
              <a:solidFill>
                <a:schemeClr val="dk1"/>
              </a:solidFill>
              <a:latin typeface="Arial"/>
              <a:ea typeface="Arial"/>
              <a:cs typeface="Arial"/>
              <a:sym typeface="Arial"/>
            </a:endParaRPr>
          </a:p>
        </p:txBody>
      </p:sp>
    </p:spTree>
    <p:extLst>
      <p:ext uri="{BB962C8B-B14F-4D97-AF65-F5344CB8AC3E}">
        <p14:creationId xmlns:p14="http://schemas.microsoft.com/office/powerpoint/2010/main" val="1830809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1" name="Google Shape;17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12860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1" name="Google Shape;17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69015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1" name="Google Shape;17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5420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1" name="Google Shape;17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94043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8" name="Google Shape;19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8" name="Google Shape;19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689192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838200" y="1417003"/>
            <a:ext cx="9829800" cy="2387600"/>
          </a:xfrm>
        </p:spPr>
        <p:txBody>
          <a:bodyPr anchor="b"/>
          <a:lstStyle>
            <a:lvl1pPr algn="l">
              <a:defRPr sz="6000" b="1" i="0">
                <a:latin typeface="Arial" charset="0"/>
                <a:ea typeface="Arial" charset="0"/>
                <a:cs typeface="Arial" charset="0"/>
              </a:defRPr>
            </a:lvl1pPr>
          </a:lstStyle>
          <a:p>
            <a:r>
              <a:rPr lang="fr-FR" dirty="0"/>
              <a:t>Cliquez </a:t>
            </a:r>
            <a:br>
              <a:rPr lang="fr-FR" dirty="0"/>
            </a:br>
            <a:r>
              <a:rPr lang="fr-FR" dirty="0"/>
              <a:t>et modifiez le titre</a:t>
            </a:r>
          </a:p>
        </p:txBody>
      </p:sp>
      <p:sp>
        <p:nvSpPr>
          <p:cNvPr id="3" name="Sous-titre 2"/>
          <p:cNvSpPr>
            <a:spLocks noGrp="1"/>
          </p:cNvSpPr>
          <p:nvPr>
            <p:ph type="subTitle" idx="1"/>
          </p:nvPr>
        </p:nvSpPr>
        <p:spPr>
          <a:xfrm>
            <a:off x="838200" y="4246880"/>
            <a:ext cx="9829800" cy="1305560"/>
          </a:xfrm>
        </p:spPr>
        <p:txBody>
          <a:bodyPr/>
          <a:lstStyle>
            <a:lvl1pPr marL="0" indent="0" algn="l">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Cliquez pour modifier le style des sous-titres du masque</a:t>
            </a:r>
          </a:p>
        </p:txBody>
      </p:sp>
      <p:sp>
        <p:nvSpPr>
          <p:cNvPr id="4" name="Espace réservé de la date 3"/>
          <p:cNvSpPr>
            <a:spLocks noGrp="1"/>
          </p:cNvSpPr>
          <p:nvPr>
            <p:ph type="dt" sz="half" idx="10"/>
          </p:nvPr>
        </p:nvSpPr>
        <p:spPr>
          <a:xfrm>
            <a:off x="352398" y="6356350"/>
            <a:ext cx="1171602" cy="365125"/>
          </a:xfrm>
        </p:spPr>
        <p:txBody>
          <a:bodyPr/>
          <a:lstStyle/>
          <a:p>
            <a:fld id="{498B5532-B307-B74C-9ABD-B1C63F8BB70A}" type="datetime1">
              <a:rPr lang="fr-FR" smtClean="0"/>
              <a:t>06/03/2025</a:t>
            </a:fld>
            <a:endParaRPr lang="fr-FR" dirty="0"/>
          </a:p>
        </p:txBody>
      </p:sp>
      <p:sp>
        <p:nvSpPr>
          <p:cNvPr id="5" name="Espace réservé du pied de page 4"/>
          <p:cNvSpPr>
            <a:spLocks noGrp="1"/>
          </p:cNvSpPr>
          <p:nvPr>
            <p:ph type="ftr" sz="quarter" idx="11"/>
          </p:nvPr>
        </p:nvSpPr>
        <p:spPr>
          <a:xfrm>
            <a:off x="1524000" y="6356350"/>
            <a:ext cx="9144000" cy="365125"/>
          </a:xfrm>
        </p:spPr>
        <p:txBody>
          <a:bodyPr/>
          <a:lstStyle/>
          <a:p>
            <a:endParaRPr lang="fr-FR" dirty="0"/>
          </a:p>
        </p:txBody>
      </p:sp>
      <p:sp>
        <p:nvSpPr>
          <p:cNvPr id="6" name="Espace réservé du numéro de diapositive 5"/>
          <p:cNvSpPr>
            <a:spLocks noGrp="1"/>
          </p:cNvSpPr>
          <p:nvPr>
            <p:ph type="sldNum" sz="quarter" idx="12"/>
          </p:nvPr>
        </p:nvSpPr>
        <p:spPr>
          <a:xfrm>
            <a:off x="10668000" y="6356350"/>
            <a:ext cx="1171602" cy="365125"/>
          </a:xfrm>
        </p:spPr>
        <p:txBody>
          <a:bodyPr/>
          <a:lstStyle/>
          <a:p>
            <a:fld id="{0C6A54D1-6446-104B-8469-D112E31F9715}" type="slidenum">
              <a:rPr lang="fr-FR" smtClean="0"/>
              <a:t>‹N°›</a:t>
            </a:fld>
            <a:endParaRPr lang="fr-FR" dirty="0"/>
          </a:p>
        </p:txBody>
      </p:sp>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2399" y="363376"/>
            <a:ext cx="2650684" cy="496468"/>
          </a:xfrm>
          <a:prstGeom prst="rect">
            <a:avLst/>
          </a:prstGeom>
        </p:spPr>
      </p:pic>
      <p:sp>
        <p:nvSpPr>
          <p:cNvPr id="8" name="Rectangle 7"/>
          <p:cNvSpPr/>
          <p:nvPr userDrawn="1"/>
        </p:nvSpPr>
        <p:spPr>
          <a:xfrm>
            <a:off x="838200" y="3862503"/>
            <a:ext cx="11353800" cy="200507"/>
          </a:xfrm>
          <a:prstGeom prst="rect">
            <a:avLst/>
          </a:prstGeom>
          <a:solidFill>
            <a:srgbClr val="ABC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AA00"/>
              </a:solidFill>
            </a:endParaRPr>
          </a:p>
        </p:txBody>
      </p:sp>
    </p:spTree>
    <p:extLst>
      <p:ext uri="{BB962C8B-B14F-4D97-AF65-F5344CB8AC3E}">
        <p14:creationId xmlns:p14="http://schemas.microsoft.com/office/powerpoint/2010/main" val="1044690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DB62AB0-9AB1-4F41-B3E8-6870C5C9AD3C}" type="datetime1">
              <a:rPr lang="fr-FR" smtClean="0"/>
              <a:t>06/03/2025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6A32F07-F208-6F4C-BAC4-839E8F3E1105}" type="slidenum">
              <a:rPr lang="fr-FR" smtClean="0"/>
              <a:t>‹N°›</a:t>
            </a:fld>
            <a:endParaRPr lang="fr-FR"/>
          </a:p>
        </p:txBody>
      </p:sp>
    </p:spTree>
    <p:extLst>
      <p:ext uri="{BB962C8B-B14F-4D97-AF65-F5344CB8AC3E}">
        <p14:creationId xmlns:p14="http://schemas.microsoft.com/office/powerpoint/2010/main" val="1906562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E30463F-A61C-4B46-8941-FB845B9A5E90}" type="datetime1">
              <a:rPr lang="fr-FR" smtClean="0"/>
              <a:t>06/03/2025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6A32F07-F208-6F4C-BAC4-839E8F3E1105}" type="slidenum">
              <a:rPr lang="fr-FR" smtClean="0"/>
              <a:t>‹N°›</a:t>
            </a:fld>
            <a:endParaRPr lang="fr-FR"/>
          </a:p>
        </p:txBody>
      </p:sp>
    </p:spTree>
    <p:extLst>
      <p:ext uri="{BB962C8B-B14F-4D97-AF65-F5344CB8AC3E}">
        <p14:creationId xmlns:p14="http://schemas.microsoft.com/office/powerpoint/2010/main" val="9882892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iapositive de titre" type="title">
  <p:cSld name="Diapositive de titre">
    <p:spTree>
      <p:nvGrpSpPr>
        <p:cNvPr id="1" name="Shape 104"/>
        <p:cNvGrpSpPr/>
        <p:nvPr/>
      </p:nvGrpSpPr>
      <p:grpSpPr>
        <a:xfrm>
          <a:off x="0" y="0"/>
          <a:ext cx="0" cy="0"/>
          <a:chOff x="0" y="0"/>
          <a:chExt cx="0" cy="0"/>
        </a:xfrm>
      </p:grpSpPr>
      <p:sp>
        <p:nvSpPr>
          <p:cNvPr id="105" name="Google Shape;105;p31"/>
          <p:cNvSpPr txBox="1">
            <a:spLocks noGrp="1"/>
          </p:cNvSpPr>
          <p:nvPr>
            <p:ph type="ctrTitle"/>
          </p:nvPr>
        </p:nvSpPr>
        <p:spPr>
          <a:xfrm>
            <a:off x="914400" y="2131485"/>
            <a:ext cx="10363200" cy="146896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31"/>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853"/>
              </a:spcBef>
              <a:spcAft>
                <a:spcPts val="0"/>
              </a:spcAft>
              <a:buClr>
                <a:srgbClr val="888888"/>
              </a:buClr>
              <a:buSzPts val="3200"/>
              <a:buNone/>
              <a:defRPr>
                <a:solidFill>
                  <a:srgbClr val="888888"/>
                </a:solidFill>
              </a:defRPr>
            </a:lvl1pPr>
            <a:lvl2pPr lvl="1" algn="ctr">
              <a:lnSpc>
                <a:spcPct val="100000"/>
              </a:lnSpc>
              <a:spcBef>
                <a:spcPts val="747"/>
              </a:spcBef>
              <a:spcAft>
                <a:spcPts val="0"/>
              </a:spcAft>
              <a:buClr>
                <a:srgbClr val="888888"/>
              </a:buClr>
              <a:buSzPts val="2800"/>
              <a:buNone/>
              <a:defRPr>
                <a:solidFill>
                  <a:srgbClr val="888888"/>
                </a:solidFill>
              </a:defRPr>
            </a:lvl2pPr>
            <a:lvl3pPr lvl="2" algn="ctr">
              <a:lnSpc>
                <a:spcPct val="100000"/>
              </a:lnSpc>
              <a:spcBef>
                <a:spcPts val="640"/>
              </a:spcBef>
              <a:spcAft>
                <a:spcPts val="0"/>
              </a:spcAft>
              <a:buClr>
                <a:srgbClr val="888888"/>
              </a:buClr>
              <a:buSzPts val="2400"/>
              <a:buNone/>
              <a:defRPr>
                <a:solidFill>
                  <a:srgbClr val="888888"/>
                </a:solidFill>
              </a:defRPr>
            </a:lvl3pPr>
            <a:lvl4pPr lvl="3" algn="ctr">
              <a:lnSpc>
                <a:spcPct val="100000"/>
              </a:lnSpc>
              <a:spcBef>
                <a:spcPts val="533"/>
              </a:spcBef>
              <a:spcAft>
                <a:spcPts val="0"/>
              </a:spcAft>
              <a:buClr>
                <a:srgbClr val="888888"/>
              </a:buClr>
              <a:buSzPts val="2000"/>
              <a:buNone/>
              <a:defRPr>
                <a:solidFill>
                  <a:srgbClr val="888888"/>
                </a:solidFill>
              </a:defRPr>
            </a:lvl4pPr>
            <a:lvl5pPr lvl="4" algn="ctr">
              <a:lnSpc>
                <a:spcPct val="100000"/>
              </a:lnSpc>
              <a:spcBef>
                <a:spcPts val="533"/>
              </a:spcBef>
              <a:spcAft>
                <a:spcPts val="0"/>
              </a:spcAft>
              <a:buClr>
                <a:srgbClr val="888888"/>
              </a:buClr>
              <a:buSzPts val="2000"/>
              <a:buNone/>
              <a:defRPr>
                <a:solidFill>
                  <a:srgbClr val="888888"/>
                </a:solidFill>
              </a:defRPr>
            </a:lvl5pPr>
            <a:lvl6pPr lvl="5" algn="ctr">
              <a:lnSpc>
                <a:spcPct val="100000"/>
              </a:lnSpc>
              <a:spcBef>
                <a:spcPts val="533"/>
              </a:spcBef>
              <a:spcAft>
                <a:spcPts val="0"/>
              </a:spcAft>
              <a:buClr>
                <a:srgbClr val="888888"/>
              </a:buClr>
              <a:buSzPts val="2000"/>
              <a:buNone/>
              <a:defRPr>
                <a:solidFill>
                  <a:srgbClr val="888888"/>
                </a:solidFill>
              </a:defRPr>
            </a:lvl6pPr>
            <a:lvl7pPr lvl="6" algn="ctr">
              <a:lnSpc>
                <a:spcPct val="100000"/>
              </a:lnSpc>
              <a:spcBef>
                <a:spcPts val="533"/>
              </a:spcBef>
              <a:spcAft>
                <a:spcPts val="0"/>
              </a:spcAft>
              <a:buClr>
                <a:srgbClr val="888888"/>
              </a:buClr>
              <a:buSzPts val="2000"/>
              <a:buNone/>
              <a:defRPr>
                <a:solidFill>
                  <a:srgbClr val="888888"/>
                </a:solidFill>
              </a:defRPr>
            </a:lvl7pPr>
            <a:lvl8pPr lvl="7" algn="ctr">
              <a:lnSpc>
                <a:spcPct val="100000"/>
              </a:lnSpc>
              <a:spcBef>
                <a:spcPts val="533"/>
              </a:spcBef>
              <a:spcAft>
                <a:spcPts val="0"/>
              </a:spcAft>
              <a:buClr>
                <a:srgbClr val="888888"/>
              </a:buClr>
              <a:buSzPts val="2000"/>
              <a:buNone/>
              <a:defRPr>
                <a:solidFill>
                  <a:srgbClr val="888888"/>
                </a:solidFill>
              </a:defRPr>
            </a:lvl8pPr>
            <a:lvl9pPr lvl="8" algn="ctr">
              <a:lnSpc>
                <a:spcPct val="100000"/>
              </a:lnSpc>
              <a:spcBef>
                <a:spcPts val="533"/>
              </a:spcBef>
              <a:spcAft>
                <a:spcPts val="0"/>
              </a:spcAft>
              <a:buClr>
                <a:srgbClr val="888888"/>
              </a:buClr>
              <a:buSzPts val="2000"/>
              <a:buNone/>
              <a:defRPr>
                <a:solidFill>
                  <a:srgbClr val="888888"/>
                </a:solidFill>
              </a:defRPr>
            </a:lvl9pPr>
          </a:lstStyle>
          <a:p>
            <a:endParaRPr/>
          </a:p>
        </p:txBody>
      </p:sp>
      <p:sp>
        <p:nvSpPr>
          <p:cNvPr id="107" name="Google Shape;107;p31"/>
          <p:cNvSpPr txBox="1">
            <a:spLocks noGrp="1"/>
          </p:cNvSpPr>
          <p:nvPr>
            <p:ph type="dt" idx="10"/>
          </p:nvPr>
        </p:nvSpPr>
        <p:spPr>
          <a:xfrm>
            <a:off x="2835626" y="6314162"/>
            <a:ext cx="937316" cy="40837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333">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31"/>
          <p:cNvSpPr txBox="1">
            <a:spLocks noGrp="1"/>
          </p:cNvSpPr>
          <p:nvPr>
            <p:ph type="sldNum" idx="12"/>
          </p:nvPr>
        </p:nvSpPr>
        <p:spPr>
          <a:xfrm>
            <a:off x="2259415" y="6314162"/>
            <a:ext cx="479412" cy="408373"/>
          </a:xfrm>
          <a:prstGeom prst="rect">
            <a:avLst/>
          </a:prstGeom>
          <a:solidFill>
            <a:schemeClr val="dk1"/>
          </a:solid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600" b="0" i="0" u="none" strike="noStrike" cap="none">
                <a:solidFill>
                  <a:srgbClr val="FFFFFF"/>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600" b="0" i="0" u="none" strike="noStrike" cap="none">
                <a:solidFill>
                  <a:srgbClr val="FFFFFF"/>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600" b="0" i="0" u="none" strike="noStrike" cap="none">
                <a:solidFill>
                  <a:srgbClr val="FFFFFF"/>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600" b="0" i="0" u="none" strike="noStrike" cap="none">
                <a:solidFill>
                  <a:srgbClr val="FFFFFF"/>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600" b="0" i="0" u="none" strike="noStrike" cap="none">
                <a:solidFill>
                  <a:srgbClr val="FFFFFF"/>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600" b="0" i="0" u="none" strike="noStrike" cap="none">
                <a:solidFill>
                  <a:srgbClr val="FFFFFF"/>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600" b="0" i="0" u="none" strike="noStrike" cap="none">
                <a:solidFill>
                  <a:srgbClr val="FFFFFF"/>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600" b="0" i="0" u="none" strike="noStrike" cap="none">
                <a:solidFill>
                  <a:srgbClr val="FFFFFF"/>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600" b="0" i="0" u="none" strike="noStrike" cap="none">
                <a:solidFill>
                  <a:srgbClr val="FFFFFF"/>
                </a:solidFill>
                <a:latin typeface="Calibri"/>
                <a:ea typeface="Calibri"/>
                <a:cs typeface="Calibri"/>
                <a:sym typeface="Calibri"/>
              </a:defRPr>
            </a:lvl9pPr>
          </a:lstStyle>
          <a:p>
            <a:fld id="{00000000-1234-1234-1234-123412341234}" type="slidenum">
              <a:rPr lang="fr-FR" smtClean="0"/>
              <a:pPr/>
              <a:t>‹N°›</a:t>
            </a:fld>
            <a:endParaRPr lang="fr-FR"/>
          </a:p>
        </p:txBody>
      </p:sp>
      <p:sp>
        <p:nvSpPr>
          <p:cNvPr id="109" name="Google Shape;109;p31"/>
          <p:cNvSpPr txBox="1">
            <a:spLocks noGrp="1"/>
          </p:cNvSpPr>
          <p:nvPr>
            <p:ph type="ftr" idx="11"/>
          </p:nvPr>
        </p:nvSpPr>
        <p:spPr>
          <a:xfrm>
            <a:off x="3914209" y="6314162"/>
            <a:ext cx="6779841" cy="408373"/>
          </a:xfrm>
          <a:prstGeom prst="rect">
            <a:avLst/>
          </a:prstGeom>
          <a:solidFill>
            <a:srgbClr val="ABC100"/>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333">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814001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838200" y="1371600"/>
            <a:ext cx="4221480" cy="2021840"/>
          </a:xfrm>
        </p:spPr>
        <p:txBody>
          <a:bodyPr/>
          <a:lstStyle>
            <a:lvl1pPr>
              <a:defRPr b="0" i="0">
                <a:latin typeface="Arial" charset="0"/>
                <a:ea typeface="Arial" charset="0"/>
                <a:cs typeface="Arial" charset="0"/>
              </a:defRPr>
            </a:lvl1pPr>
          </a:lstStyle>
          <a:p>
            <a:r>
              <a:rPr lang="fr-FR" dirty="0"/>
              <a:t>Cliquez et modifiez le titre</a:t>
            </a:r>
          </a:p>
        </p:txBody>
      </p:sp>
      <p:sp>
        <p:nvSpPr>
          <p:cNvPr id="3" name="Espace réservé du contenu 2"/>
          <p:cNvSpPr>
            <a:spLocks noGrp="1"/>
          </p:cNvSpPr>
          <p:nvPr>
            <p:ph sz="half" idx="1"/>
          </p:nvPr>
        </p:nvSpPr>
        <p:spPr>
          <a:xfrm>
            <a:off x="838200" y="3698239"/>
            <a:ext cx="4221480" cy="2011681"/>
          </a:xfrm>
        </p:spPr>
        <p:txBody>
          <a:bodyPr/>
          <a:lstStyle>
            <a:lvl1pPr marL="0" indent="0">
              <a:buNone/>
              <a:defRPr b="0" i="0">
                <a:solidFill>
                  <a:schemeClr val="tx1">
                    <a:lumMod val="50000"/>
                    <a:lumOff val="50000"/>
                  </a:schemeClr>
                </a:solidFill>
                <a:latin typeface="Arial" charset="0"/>
                <a:ea typeface="Arial" charset="0"/>
                <a:cs typeface="Arial" charset="0"/>
              </a:defRPr>
            </a:lvl1pPr>
            <a:lvl2pPr marL="457200" indent="0">
              <a:buNone/>
              <a:defRPr>
                <a:solidFill>
                  <a:schemeClr val="tx1">
                    <a:lumMod val="50000"/>
                    <a:lumOff val="50000"/>
                  </a:schemeClr>
                </a:solidFill>
              </a:defRPr>
            </a:lvl2pPr>
            <a:lvl3pPr marL="914400" indent="0">
              <a:buNone/>
              <a:defRPr>
                <a:solidFill>
                  <a:schemeClr val="tx1">
                    <a:lumMod val="50000"/>
                    <a:lumOff val="50000"/>
                  </a:schemeClr>
                </a:solidFill>
              </a:defRPr>
            </a:lvl3pPr>
            <a:lvl4pPr marL="1371600" indent="0">
              <a:buNone/>
              <a:defRPr>
                <a:solidFill>
                  <a:schemeClr val="tx1">
                    <a:lumMod val="50000"/>
                    <a:lumOff val="50000"/>
                  </a:schemeClr>
                </a:solidFill>
              </a:defRPr>
            </a:lvl4pPr>
            <a:lvl5pPr marL="1828800" indent="0">
              <a:buNone/>
              <a:defRPr>
                <a:solidFill>
                  <a:schemeClr val="tx1">
                    <a:lumMod val="50000"/>
                    <a:lumOff val="50000"/>
                  </a:schemeClr>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Espace réservé du numéro de diapositive 6"/>
          <p:cNvSpPr>
            <a:spLocks noGrp="1"/>
          </p:cNvSpPr>
          <p:nvPr>
            <p:ph type="sldNum" sz="quarter" idx="12"/>
          </p:nvPr>
        </p:nvSpPr>
        <p:spPr/>
        <p:txBody>
          <a:bodyPr/>
          <a:lstStyle/>
          <a:p>
            <a:fld id="{E90D5448-95F5-5D48-BC6E-D8B2EECF432F}" type="slidenum">
              <a:rPr lang="fr-FR" smtClean="0"/>
              <a:t>‹N°›</a:t>
            </a:fld>
            <a:endParaRPr lang="fr-FR"/>
          </a:p>
        </p:txBody>
      </p:sp>
      <p:sp>
        <p:nvSpPr>
          <p:cNvPr id="8" name="Rectangle 7"/>
          <p:cNvSpPr/>
          <p:nvPr userDrawn="1"/>
        </p:nvSpPr>
        <p:spPr>
          <a:xfrm>
            <a:off x="5720080" y="0"/>
            <a:ext cx="6471920" cy="6858000"/>
          </a:xfrm>
          <a:prstGeom prst="rect">
            <a:avLst/>
          </a:prstGeom>
          <a:solidFill>
            <a:srgbClr val="A7D7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9414" y="6338841"/>
            <a:ext cx="1862824" cy="348903"/>
          </a:xfrm>
          <a:prstGeom prst="rect">
            <a:avLst/>
          </a:prstGeom>
        </p:spPr>
      </p:pic>
    </p:spTree>
    <p:extLst>
      <p:ext uri="{BB962C8B-B14F-4D97-AF65-F5344CB8AC3E}">
        <p14:creationId xmlns:p14="http://schemas.microsoft.com/office/powerpoint/2010/main" val="153826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20683DD-E813-B147-83DA-99BDFC2772EF}" type="datetime1">
              <a:rPr lang="fr-FR" smtClean="0"/>
              <a:t>06/03/2025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6A32F07-F208-6F4C-BAC4-839E8F3E1105}" type="slidenum">
              <a:rPr lang="fr-FR" smtClean="0"/>
              <a:t>‹N°›</a:t>
            </a:fld>
            <a:endParaRPr lang="fr-FR"/>
          </a:p>
        </p:txBody>
      </p:sp>
    </p:spTree>
    <p:extLst>
      <p:ext uri="{BB962C8B-B14F-4D97-AF65-F5344CB8AC3E}">
        <p14:creationId xmlns:p14="http://schemas.microsoft.com/office/powerpoint/2010/main" val="924870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Cliquez et modifiez le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5C4476D2-39D9-EA4C-8719-7B0A47D0967A}" type="datetime1">
              <a:rPr lang="fr-FR" smtClean="0"/>
              <a:t>06/03/2025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6A32F07-F208-6F4C-BAC4-839E8F3E1105}" type="slidenum">
              <a:rPr lang="fr-FR" smtClean="0"/>
              <a:t>‹N°›</a:t>
            </a:fld>
            <a:endParaRPr lang="fr-FR"/>
          </a:p>
        </p:txBody>
      </p:sp>
    </p:spTree>
    <p:extLst>
      <p:ext uri="{BB962C8B-B14F-4D97-AF65-F5344CB8AC3E}">
        <p14:creationId xmlns:p14="http://schemas.microsoft.com/office/powerpoint/2010/main" val="818881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C8CE16AC-F485-2C41-B5B0-7902E8F0921F}" type="datetime1">
              <a:rPr lang="fr-FR" smtClean="0"/>
              <a:t>06/03/2025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6A32F07-F208-6F4C-BAC4-839E8F3E1105}" type="slidenum">
              <a:rPr lang="fr-FR" smtClean="0"/>
              <a:t>‹N°›</a:t>
            </a:fld>
            <a:endParaRPr lang="fr-FR"/>
          </a:p>
        </p:txBody>
      </p:sp>
    </p:spTree>
    <p:extLst>
      <p:ext uri="{BB962C8B-B14F-4D97-AF65-F5344CB8AC3E}">
        <p14:creationId xmlns:p14="http://schemas.microsoft.com/office/powerpoint/2010/main" val="1871874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Cliquez et modifiez le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53544588-BC02-6D4B-9FA9-550FA57262A0}" type="datetime1">
              <a:rPr lang="fr-FR" smtClean="0"/>
              <a:t>06/03/2025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6A32F07-F208-6F4C-BAC4-839E8F3E1105}" type="slidenum">
              <a:rPr lang="fr-FR" smtClean="0"/>
              <a:t>‹N°›</a:t>
            </a:fld>
            <a:endParaRPr lang="fr-FR"/>
          </a:p>
        </p:txBody>
      </p:sp>
    </p:spTree>
    <p:extLst>
      <p:ext uri="{BB962C8B-B14F-4D97-AF65-F5344CB8AC3E}">
        <p14:creationId xmlns:p14="http://schemas.microsoft.com/office/powerpoint/2010/main" val="2113566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53FA04BE-FD39-8540-B6F4-1569602EFA49}" type="datetime1">
              <a:rPr lang="fr-FR" smtClean="0"/>
              <a:t>06/03/2025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6A32F07-F208-6F4C-BAC4-839E8F3E1105}" type="slidenum">
              <a:rPr lang="fr-FR" smtClean="0"/>
              <a:t>‹N°›</a:t>
            </a:fld>
            <a:endParaRPr lang="fr-FR"/>
          </a:p>
        </p:txBody>
      </p:sp>
    </p:spTree>
    <p:extLst>
      <p:ext uri="{BB962C8B-B14F-4D97-AF65-F5344CB8AC3E}">
        <p14:creationId xmlns:p14="http://schemas.microsoft.com/office/powerpoint/2010/main" val="1187261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2842575-BF03-094B-8E07-61F6AEDBB227}" type="datetime1">
              <a:rPr lang="fr-FR" smtClean="0"/>
              <a:t>06/03/2025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6A32F07-F208-6F4C-BAC4-839E8F3E1105}" type="slidenum">
              <a:rPr lang="fr-FR" smtClean="0"/>
              <a:t>‹N°›</a:t>
            </a:fld>
            <a:endParaRPr lang="fr-FR"/>
          </a:p>
        </p:txBody>
      </p:sp>
    </p:spTree>
    <p:extLst>
      <p:ext uri="{BB962C8B-B14F-4D97-AF65-F5344CB8AC3E}">
        <p14:creationId xmlns:p14="http://schemas.microsoft.com/office/powerpoint/2010/main" val="2030911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Cliquez et modifiez le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DB4871D9-A798-4C49-AB6F-7571D8A1E235}" type="datetime1">
              <a:rPr lang="fr-FR" smtClean="0"/>
              <a:t>06/03/2025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6A32F07-F208-6F4C-BAC4-839E8F3E1105}" type="slidenum">
              <a:rPr lang="fr-FR" smtClean="0"/>
              <a:t>‹N°›</a:t>
            </a:fld>
            <a:endParaRPr lang="fr-FR"/>
          </a:p>
        </p:txBody>
      </p:sp>
    </p:spTree>
    <p:extLst>
      <p:ext uri="{BB962C8B-B14F-4D97-AF65-F5344CB8AC3E}">
        <p14:creationId xmlns:p14="http://schemas.microsoft.com/office/powerpoint/2010/main" val="1425486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Cliquez et modifiez le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0DE64D64-5149-BB46-A57E-DD19135AB0DF}" type="datetime1">
              <a:rPr lang="fr-FR" smtClean="0"/>
              <a:t>06/03/2025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6A32F07-F208-6F4C-BAC4-839E8F3E1105}" type="slidenum">
              <a:rPr lang="fr-FR" smtClean="0"/>
              <a:t>‹N°›</a:t>
            </a:fld>
            <a:endParaRPr lang="fr-FR"/>
          </a:p>
        </p:txBody>
      </p:sp>
    </p:spTree>
    <p:extLst>
      <p:ext uri="{BB962C8B-B14F-4D97-AF65-F5344CB8AC3E}">
        <p14:creationId xmlns:p14="http://schemas.microsoft.com/office/powerpoint/2010/main" val="82731693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1.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dirty="0"/>
              <a:t>Cliquez et modifiez le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30F48B-4AA3-464D-881F-6382A727A8FD}" type="datetime1">
              <a:rPr lang="fr-FR" smtClean="0"/>
              <a:t>06/03/2025</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6A54D1-6446-104B-8469-D112E31F9715}" type="slidenum">
              <a:rPr lang="fr-FR" smtClean="0"/>
              <a:t>‹N°›</a:t>
            </a:fld>
            <a:endParaRPr lang="fr-FR"/>
          </a:p>
        </p:txBody>
      </p:sp>
    </p:spTree>
    <p:extLst>
      <p:ext uri="{BB962C8B-B14F-4D97-AF65-F5344CB8AC3E}">
        <p14:creationId xmlns:p14="http://schemas.microsoft.com/office/powerpoint/2010/main" val="726197076"/>
      </p:ext>
    </p:extLst>
  </p:cSld>
  <p:clrMap bg1="lt1" tx1="dk1" bg2="lt2" tx2="dk2" accent1="accent1" accent2="accent2" accent3="accent3" accent4="accent4" accent5="accent5" accent6="accent6" hlink="hlink" folHlink="folHlink"/>
  <p:sldLayoutIdLst>
    <p:sldLayoutId id="2147483649" r:id="rId1"/>
  </p:sldLayoutIdLst>
  <p:hf hdr="0"/>
  <p:txStyles>
    <p:titleStyle>
      <a:lvl1pPr algn="l" defTabSz="914400" rtl="0" eaLnBrk="1" latinLnBrk="0" hangingPunct="1">
        <a:lnSpc>
          <a:spcPct val="90000"/>
        </a:lnSpc>
        <a:spcBef>
          <a:spcPct val="0"/>
        </a:spcBef>
        <a:buNone/>
        <a:defRPr sz="4400" b="1" i="0" kern="1200">
          <a:solidFill>
            <a:schemeClr val="tx1"/>
          </a:solidFill>
          <a:latin typeface="Arial" charset="0"/>
          <a:ea typeface="Arial" charset="0"/>
          <a:cs typeface="Arial" charset="0"/>
        </a:defRPr>
      </a:lvl1pPr>
    </p:titleStyle>
    <p:bodyStyle>
      <a:lvl1pPr marL="0" indent="0" algn="l" defTabSz="914400" rtl="0" eaLnBrk="1" latinLnBrk="0" hangingPunct="1">
        <a:lnSpc>
          <a:spcPct val="90000"/>
        </a:lnSpc>
        <a:spcBef>
          <a:spcPts val="1000"/>
        </a:spcBef>
        <a:buFont typeface="Arial"/>
        <a:buNone/>
        <a:defRPr sz="2800" b="0" i="0" kern="1200">
          <a:solidFill>
            <a:schemeClr val="tx1"/>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a:buNone/>
        <a:defRPr sz="2400" b="0" i="0" kern="1200">
          <a:solidFill>
            <a:schemeClr val="tx1"/>
          </a:solidFill>
          <a:latin typeface="Arial" charset="0"/>
          <a:ea typeface="Arial" charset="0"/>
          <a:cs typeface="Arial" charset="0"/>
        </a:defRPr>
      </a:lvl2pPr>
      <a:lvl3pPr marL="914400" indent="0" algn="l" defTabSz="914400" rtl="0" eaLnBrk="1" latinLnBrk="0" hangingPunct="1">
        <a:lnSpc>
          <a:spcPct val="90000"/>
        </a:lnSpc>
        <a:spcBef>
          <a:spcPts val="500"/>
        </a:spcBef>
        <a:buFont typeface="Arial"/>
        <a:buNone/>
        <a:defRPr sz="2000" b="0" i="0" kern="1200">
          <a:solidFill>
            <a:schemeClr val="tx1"/>
          </a:solidFill>
          <a:latin typeface="Arial" charset="0"/>
          <a:ea typeface="Arial" charset="0"/>
          <a:cs typeface="Arial" charset="0"/>
        </a:defRPr>
      </a:lvl3pPr>
      <a:lvl4pPr marL="1371600" indent="0" algn="l" defTabSz="914400" rtl="0" eaLnBrk="1" latinLnBrk="0" hangingPunct="1">
        <a:lnSpc>
          <a:spcPct val="90000"/>
        </a:lnSpc>
        <a:spcBef>
          <a:spcPts val="500"/>
        </a:spcBef>
        <a:buFont typeface="Arial"/>
        <a:buNone/>
        <a:defRPr sz="1800" b="0" i="0" kern="1200">
          <a:solidFill>
            <a:schemeClr val="tx1"/>
          </a:solidFill>
          <a:latin typeface="Arial" charset="0"/>
          <a:ea typeface="Arial" charset="0"/>
          <a:cs typeface="Arial" charset="0"/>
        </a:defRPr>
      </a:lvl4pPr>
      <a:lvl5pPr marL="1828800" indent="0" algn="l" defTabSz="914400" rtl="0" eaLnBrk="1" latinLnBrk="0" hangingPunct="1">
        <a:lnSpc>
          <a:spcPct val="90000"/>
        </a:lnSpc>
        <a:spcBef>
          <a:spcPts val="500"/>
        </a:spcBef>
        <a:buFont typeface="Arial"/>
        <a:buNone/>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dirty="0"/>
              <a:t>Cliquez et modifiez le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2485443" y="6173787"/>
            <a:ext cx="101789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ABE4B0-6C6D-F14A-95BB-E56BD96DE9BB}" type="datetime1">
              <a:rPr lang="fr-FR" smtClean="0"/>
              <a:t>06/03/2025</a:t>
            </a:fld>
            <a:endParaRPr lang="fr-FR" dirty="0"/>
          </a:p>
        </p:txBody>
      </p:sp>
      <p:sp>
        <p:nvSpPr>
          <p:cNvPr id="5" name="Espace réservé du pied de page 4"/>
          <p:cNvSpPr>
            <a:spLocks noGrp="1"/>
          </p:cNvSpPr>
          <p:nvPr>
            <p:ph type="ftr" sz="quarter" idx="3"/>
          </p:nvPr>
        </p:nvSpPr>
        <p:spPr>
          <a:xfrm>
            <a:off x="3058161" y="6180136"/>
            <a:ext cx="776223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10820400" y="6169977"/>
            <a:ext cx="533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A32F07-F208-6F4C-BAC4-839E8F3E1105}" type="slidenum">
              <a:rPr lang="fr-FR" smtClean="0"/>
              <a:t>‹N°›</a:t>
            </a:fld>
            <a:endParaRPr lang="fr-FR"/>
          </a:p>
        </p:txBody>
      </p:sp>
      <p:pic>
        <p:nvPicPr>
          <p:cNvPr id="7" name="Imag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19414" y="6338841"/>
            <a:ext cx="1862824" cy="348903"/>
          </a:xfrm>
          <a:prstGeom prst="rect">
            <a:avLst/>
          </a:prstGeom>
        </p:spPr>
      </p:pic>
      <p:sp>
        <p:nvSpPr>
          <p:cNvPr id="8" name="Rectangle 7"/>
          <p:cNvSpPr/>
          <p:nvPr userDrawn="1"/>
        </p:nvSpPr>
        <p:spPr>
          <a:xfrm>
            <a:off x="2541069" y="6538912"/>
            <a:ext cx="8812732" cy="126935"/>
          </a:xfrm>
          <a:prstGeom prst="rect">
            <a:avLst/>
          </a:prstGeom>
          <a:solidFill>
            <a:srgbClr val="ABC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DD00"/>
              </a:solidFill>
            </a:endParaRPr>
          </a:p>
        </p:txBody>
      </p:sp>
    </p:spTree>
    <p:extLst>
      <p:ext uri="{BB962C8B-B14F-4D97-AF65-F5344CB8AC3E}">
        <p14:creationId xmlns:p14="http://schemas.microsoft.com/office/powerpoint/2010/main" val="60657229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7" r:id="rId11"/>
  </p:sldLayoutIdLst>
  <p:hf hdr="0"/>
  <p:txStyles>
    <p:titleStyle>
      <a:lvl1pPr algn="l" defTabSz="914400" rtl="0" eaLnBrk="1" latinLnBrk="0" hangingPunct="1">
        <a:lnSpc>
          <a:spcPct val="90000"/>
        </a:lnSpc>
        <a:spcBef>
          <a:spcPct val="0"/>
        </a:spcBef>
        <a:buNone/>
        <a:defRPr sz="4400" b="0" i="0" kern="1200">
          <a:solidFill>
            <a:schemeClr val="tx1"/>
          </a:solidFill>
          <a:latin typeface="Arial" charset="0"/>
          <a:ea typeface="Arial" charset="0"/>
          <a:cs typeface="Arial" charset="0"/>
        </a:defRPr>
      </a:lvl1pPr>
    </p:titleStyle>
    <p:bodyStyle>
      <a:lvl1pPr marL="0" indent="0" algn="l" defTabSz="914400" rtl="0" eaLnBrk="1" latinLnBrk="0" hangingPunct="1">
        <a:lnSpc>
          <a:spcPct val="90000"/>
        </a:lnSpc>
        <a:spcBef>
          <a:spcPts val="1000"/>
        </a:spcBef>
        <a:buFont typeface="Arial"/>
        <a:buNone/>
        <a:defRPr sz="2800" b="0" i="0" kern="1200">
          <a:solidFill>
            <a:schemeClr val="tx1"/>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a:buNone/>
        <a:defRPr sz="2400" b="0" i="0" kern="1200">
          <a:solidFill>
            <a:schemeClr val="tx1"/>
          </a:solidFill>
          <a:latin typeface="Arial" charset="0"/>
          <a:ea typeface="Arial" charset="0"/>
          <a:cs typeface="Arial" charset="0"/>
        </a:defRPr>
      </a:lvl2pPr>
      <a:lvl3pPr marL="914400" indent="0" algn="l" defTabSz="914400" rtl="0" eaLnBrk="1" latinLnBrk="0" hangingPunct="1">
        <a:lnSpc>
          <a:spcPct val="90000"/>
        </a:lnSpc>
        <a:spcBef>
          <a:spcPts val="500"/>
        </a:spcBef>
        <a:buFont typeface="Arial"/>
        <a:buNone/>
        <a:defRPr sz="2000" b="0" i="0" kern="1200">
          <a:solidFill>
            <a:schemeClr val="tx1"/>
          </a:solidFill>
          <a:latin typeface="Arial" charset="0"/>
          <a:ea typeface="Arial" charset="0"/>
          <a:cs typeface="Arial" charset="0"/>
        </a:defRPr>
      </a:lvl3pPr>
      <a:lvl4pPr marL="1371600" indent="0" algn="l" defTabSz="914400" rtl="0" eaLnBrk="1" latinLnBrk="0" hangingPunct="1">
        <a:lnSpc>
          <a:spcPct val="90000"/>
        </a:lnSpc>
        <a:spcBef>
          <a:spcPts val="500"/>
        </a:spcBef>
        <a:buFont typeface="Arial"/>
        <a:buNone/>
        <a:defRPr sz="1800" b="0" i="0" kern="1200">
          <a:solidFill>
            <a:schemeClr val="tx1"/>
          </a:solidFill>
          <a:latin typeface="Arial" charset="0"/>
          <a:ea typeface="Arial" charset="0"/>
          <a:cs typeface="Arial" charset="0"/>
        </a:defRPr>
      </a:lvl4pPr>
      <a:lvl5pPr marL="1828800" indent="0" algn="l" defTabSz="914400" rtl="0" eaLnBrk="1" latinLnBrk="0" hangingPunct="1">
        <a:lnSpc>
          <a:spcPct val="90000"/>
        </a:lnSpc>
        <a:spcBef>
          <a:spcPts val="500"/>
        </a:spcBef>
        <a:buFont typeface="Arial"/>
        <a:buNone/>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810D50-F40E-E747-B597-4D15E6EC168D}" type="datetimeFigureOut">
              <a:rPr lang="fr-FR" smtClean="0"/>
              <a:t>06/03/2025</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0D5448-95F5-5D48-BC6E-D8B2EECF432F}" type="slidenum">
              <a:rPr lang="fr-FR" smtClean="0"/>
              <a:t>‹N°›</a:t>
            </a:fld>
            <a:endParaRPr lang="fr-FR"/>
          </a:p>
        </p:txBody>
      </p:sp>
    </p:spTree>
    <p:extLst>
      <p:ext uri="{BB962C8B-B14F-4D97-AF65-F5344CB8AC3E}">
        <p14:creationId xmlns:p14="http://schemas.microsoft.com/office/powerpoint/2010/main" val="178881611"/>
      </p:ext>
    </p:extLst>
  </p:cSld>
  <p:clrMap bg1="lt1" tx1="dk1" bg2="lt2" tx2="dk2" accent1="accent1" accent2="accent2" accent3="accent3" accent4="accent4" accent5="accent5" accent6="accent6" hlink="hlink" folHlink="folHlink"/>
  <p:sldLayoutIdLst>
    <p:sldLayoutId id="214748367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1.emf"/></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2.gif"/><Relationship Id="rId4" Type="http://schemas.openxmlformats.org/officeDocument/2006/relationships/hyperlink" Target="https://ubotv.univ-brest.fr/video/0593-temoignage-etudiants-sciences-de-leducation-n1/"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https://stumdi.bzh/" TargetMode="Externa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3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12.gif"/><Relationship Id="rId4" Type="http://schemas.openxmlformats.org/officeDocument/2006/relationships/hyperlink" Target="https://www.youtube.com/watch?v=ArS2cMtsFS4"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emf"/></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hyperlink" Target="https://www.u-pec.fr/fr/formation/master-sciences-de-l-education-parcours-animation-et-education-populaire" TargetMode="External"/><Relationship Id="rId4" Type="http://schemas.openxmlformats.org/officeDocument/2006/relationships/hyperlink" Target="https://www.onisep.fr/Ressources/Univers-Formation/Formations/Post-bac/master-mention-sciences-de-l-education"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9.emf"/></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0.emf"/></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22.emf"/><Relationship Id="rId4" Type="http://schemas.openxmlformats.org/officeDocument/2006/relationships/image" Target="../media/image21.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2.xml"/><Relationship Id="rId1" Type="http://schemas.openxmlformats.org/officeDocument/2006/relationships/slideLayout" Target="../slideLayouts/slideLayout5.xml"/><Relationship Id="rId5" Type="http://schemas.openxmlformats.org/officeDocument/2006/relationships/image" Target="../media/image29.png"/><Relationship Id="rId4" Type="http://schemas.openxmlformats.org/officeDocument/2006/relationships/image" Target="../media/image28.png"/></Relationships>
</file>

<file path=ppt/slides/_rels/slide4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3.xml"/><Relationship Id="rId1" Type="http://schemas.openxmlformats.org/officeDocument/2006/relationships/slideLayout" Target="../slideLayouts/slideLayout5.xml"/><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s://nouveau.univ-brest.fr/faculte-sports-education/" TargetMode="External"/><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image" Target="../media/image33.png"/></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12.gif"/><Relationship Id="rId4" Type="http://schemas.openxmlformats.org/officeDocument/2006/relationships/hyperlink" Target="https://www.youtube.com/watch?v=X0YN0YnkoQ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0C6A54D1-6446-104B-8469-D112E31F9715}" type="slidenum">
              <a:rPr lang="fr-FR" smtClean="0"/>
              <a:t>1</a:t>
            </a:fld>
            <a:endParaRPr lang="fr-FR" dirty="0"/>
          </a:p>
        </p:txBody>
      </p:sp>
      <p:sp>
        <p:nvSpPr>
          <p:cNvPr id="13" name="Sous-titre 9">
            <a:extLst>
              <a:ext uri="{FF2B5EF4-FFF2-40B4-BE49-F238E27FC236}">
                <a16:creationId xmlns:a16="http://schemas.microsoft.com/office/drawing/2014/main" id="{97EF0732-E156-40C9-88E4-D51F20CE6E46}"/>
              </a:ext>
            </a:extLst>
          </p:cNvPr>
          <p:cNvSpPr txBox="1">
            <a:spLocks/>
          </p:cNvSpPr>
          <p:nvPr/>
        </p:nvSpPr>
        <p:spPr>
          <a:xfrm>
            <a:off x="1181100" y="5436240"/>
            <a:ext cx="9829800" cy="130556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2400" b="0" i="0" kern="1200">
                <a:solidFill>
                  <a:schemeClr val="tx1">
                    <a:lumMod val="50000"/>
                    <a:lumOff val="50000"/>
                  </a:schemeClr>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Arial" charset="0"/>
                <a:ea typeface="Arial" charset="0"/>
                <a:cs typeface="Arial"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Arial" charset="0"/>
                <a:ea typeface="Arial" charset="0"/>
                <a:cs typeface="Arial"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Arial" charset="0"/>
                <a:ea typeface="Arial" charset="0"/>
                <a:cs typeface="Arial"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Arial" charset="0"/>
                <a:ea typeface="Arial" charset="0"/>
                <a:cs typeface="Arial"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fr-FR"/>
          </a:p>
        </p:txBody>
      </p:sp>
      <p:pic>
        <p:nvPicPr>
          <p:cNvPr id="14" name="Image 13">
            <a:extLst>
              <a:ext uri="{FF2B5EF4-FFF2-40B4-BE49-F238E27FC236}">
                <a16:creationId xmlns:a16="http://schemas.microsoft.com/office/drawing/2014/main" id="{24B0B55C-6C68-4958-9215-70886960B664}"/>
              </a:ext>
            </a:extLst>
          </p:cNvPr>
          <p:cNvPicPr>
            <a:picLocks noChangeAspect="1"/>
          </p:cNvPicPr>
          <p:nvPr/>
        </p:nvPicPr>
        <p:blipFill rotWithShape="1">
          <a:blip r:embed="rId2"/>
          <a:srcRect l="1964" r="1964" b="3781"/>
          <a:stretch/>
        </p:blipFill>
        <p:spPr>
          <a:xfrm>
            <a:off x="289645" y="259977"/>
            <a:ext cx="5112197" cy="3295917"/>
          </a:xfrm>
          <a:prstGeom prst="rect">
            <a:avLst/>
          </a:prstGeom>
        </p:spPr>
      </p:pic>
      <p:pic>
        <p:nvPicPr>
          <p:cNvPr id="17" name="Image 16">
            <a:extLst>
              <a:ext uri="{FF2B5EF4-FFF2-40B4-BE49-F238E27FC236}">
                <a16:creationId xmlns:a16="http://schemas.microsoft.com/office/drawing/2014/main" id="{348AC2C1-B252-4766-B4AC-AF6FD6BC8576}"/>
              </a:ext>
            </a:extLst>
          </p:cNvPr>
          <p:cNvPicPr>
            <a:picLocks noChangeAspect="1"/>
          </p:cNvPicPr>
          <p:nvPr/>
        </p:nvPicPr>
        <p:blipFill rotWithShape="1">
          <a:blip r:embed="rId3"/>
          <a:srcRect l="8401" r="9024"/>
          <a:stretch/>
        </p:blipFill>
        <p:spPr>
          <a:xfrm>
            <a:off x="5848048" y="281578"/>
            <a:ext cx="5888694" cy="3274316"/>
          </a:xfrm>
          <a:prstGeom prst="rect">
            <a:avLst/>
          </a:prstGeom>
        </p:spPr>
      </p:pic>
      <p:pic>
        <p:nvPicPr>
          <p:cNvPr id="22" name="Image 21">
            <a:extLst>
              <a:ext uri="{FF2B5EF4-FFF2-40B4-BE49-F238E27FC236}">
                <a16:creationId xmlns:a16="http://schemas.microsoft.com/office/drawing/2014/main" id="{E21FE51E-64B1-44A0-80A1-4A729F81E4CC}"/>
              </a:ext>
            </a:extLst>
          </p:cNvPr>
          <p:cNvPicPr>
            <a:picLocks noChangeAspect="1"/>
          </p:cNvPicPr>
          <p:nvPr/>
        </p:nvPicPr>
        <p:blipFill>
          <a:blip r:embed="rId4"/>
          <a:stretch>
            <a:fillRect/>
          </a:stretch>
        </p:blipFill>
        <p:spPr>
          <a:xfrm>
            <a:off x="5303731" y="4766683"/>
            <a:ext cx="6717106" cy="1509224"/>
          </a:xfrm>
          <a:prstGeom prst="rect">
            <a:avLst/>
          </a:prstGeom>
        </p:spPr>
      </p:pic>
      <p:pic>
        <p:nvPicPr>
          <p:cNvPr id="3" name="Image 2">
            <a:extLst>
              <a:ext uri="{FF2B5EF4-FFF2-40B4-BE49-F238E27FC236}">
                <a16:creationId xmlns:a16="http://schemas.microsoft.com/office/drawing/2014/main" id="{8ADDEF78-07D9-4A60-95D6-A12904585603}"/>
              </a:ext>
            </a:extLst>
          </p:cNvPr>
          <p:cNvPicPr>
            <a:picLocks noChangeAspect="1"/>
          </p:cNvPicPr>
          <p:nvPr/>
        </p:nvPicPr>
        <p:blipFill>
          <a:blip r:embed="rId5"/>
          <a:stretch>
            <a:fillRect/>
          </a:stretch>
        </p:blipFill>
        <p:spPr>
          <a:xfrm>
            <a:off x="144822" y="4469849"/>
            <a:ext cx="5112197" cy="2069063"/>
          </a:xfrm>
          <a:prstGeom prst="rect">
            <a:avLst/>
          </a:prstGeom>
        </p:spPr>
      </p:pic>
    </p:spTree>
    <p:extLst>
      <p:ext uri="{BB962C8B-B14F-4D97-AF65-F5344CB8AC3E}">
        <p14:creationId xmlns:p14="http://schemas.microsoft.com/office/powerpoint/2010/main" val="15514175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2" name="Google Shape;202;p4"/>
          <p:cNvSpPr txBox="1">
            <a:spLocks noGrp="1"/>
          </p:cNvSpPr>
          <p:nvPr>
            <p:ph type="body" idx="4"/>
          </p:nvPr>
        </p:nvSpPr>
        <p:spPr>
          <a:xfrm>
            <a:off x="4343000" y="4032133"/>
            <a:ext cx="3586800" cy="1671200"/>
          </a:xfrm>
          <a:prstGeom prst="rect">
            <a:avLst/>
          </a:prstGeom>
          <a:solidFill>
            <a:srgbClr val="ABC100"/>
          </a:solidFill>
          <a:ln w="9525" cap="flat" cmpd="sng">
            <a:solidFill>
              <a:srgbClr val="ABC100"/>
            </a:solidFill>
            <a:prstDash val="solid"/>
            <a:round/>
            <a:headEnd type="none" w="sm" len="sm"/>
            <a:tailEnd type="none" w="sm" len="sm"/>
          </a:ln>
        </p:spPr>
        <p:txBody>
          <a:bodyPr spcFirstLastPara="1" vert="horz" wrap="square" lIns="121900" tIns="60933" rIns="121900" bIns="60933" rtlCol="0" anchor="ctr" anchorCtr="0">
            <a:noAutofit/>
          </a:bodyPr>
          <a:lstStyle/>
          <a:p>
            <a:pPr algn="ctr">
              <a:spcBef>
                <a:spcPts val="0"/>
              </a:spcBef>
              <a:buSzPts val="2400"/>
            </a:pPr>
            <a:r>
              <a:rPr lang="fr-FR" sz="2667" b="1" dirty="0">
                <a:latin typeface="+mn-lt"/>
              </a:rPr>
              <a:t>Capacité d’accueil de 30 places</a:t>
            </a:r>
            <a:endParaRPr sz="2667" b="1" dirty="0">
              <a:latin typeface="+mn-lt"/>
            </a:endParaRPr>
          </a:p>
        </p:txBody>
      </p:sp>
      <p:sp>
        <p:nvSpPr>
          <p:cNvPr id="204" name="Google Shape;204;p4"/>
          <p:cNvSpPr txBox="1">
            <a:spLocks noGrp="1"/>
          </p:cNvSpPr>
          <p:nvPr>
            <p:ph type="body" idx="1"/>
          </p:nvPr>
        </p:nvSpPr>
        <p:spPr>
          <a:xfrm>
            <a:off x="2400301" y="719333"/>
            <a:ext cx="7134224" cy="1671200"/>
          </a:xfrm>
          <a:prstGeom prst="rect">
            <a:avLst/>
          </a:prstGeom>
          <a:noFill/>
          <a:ln w="38100" cap="flat" cmpd="sng">
            <a:solidFill>
              <a:srgbClr val="ABC100"/>
            </a:solidFill>
            <a:prstDash val="solid"/>
            <a:round/>
            <a:headEnd type="none" w="sm" len="sm"/>
            <a:tailEnd type="none" w="sm" len="sm"/>
          </a:ln>
        </p:spPr>
        <p:txBody>
          <a:bodyPr spcFirstLastPara="1" vert="horz" wrap="square" lIns="121900" tIns="60933" rIns="121900" bIns="60933" rtlCol="0" anchor="ctr" anchorCtr="0">
            <a:noAutofit/>
          </a:bodyPr>
          <a:lstStyle/>
          <a:p>
            <a:pPr algn="ctr">
              <a:lnSpc>
                <a:spcPct val="80000"/>
              </a:lnSpc>
              <a:spcBef>
                <a:spcPts val="427"/>
              </a:spcBef>
              <a:buClr>
                <a:srgbClr val="ABC100"/>
              </a:buClr>
              <a:buSzPts val="1600"/>
            </a:pPr>
            <a:r>
              <a:rPr lang="fr-FR" sz="2800" b="0" dirty="0">
                <a:solidFill>
                  <a:srgbClr val="000000"/>
                </a:solidFill>
                <a:latin typeface="+mn-lt"/>
              </a:rPr>
              <a:t>Vœu «</a:t>
            </a:r>
            <a:r>
              <a:rPr lang="fr-FR" sz="2800" dirty="0">
                <a:solidFill>
                  <a:srgbClr val="000000"/>
                </a:solidFill>
                <a:latin typeface="+mn-lt"/>
              </a:rPr>
              <a:t>Licence - Sciences de l'éducation - Parcours </a:t>
            </a:r>
            <a:r>
              <a:rPr lang="fr-FR" sz="2800" dirty="0" err="1">
                <a:solidFill>
                  <a:srgbClr val="000000"/>
                </a:solidFill>
                <a:latin typeface="+mn-lt"/>
              </a:rPr>
              <a:t>Parcours</a:t>
            </a:r>
            <a:r>
              <a:rPr lang="fr-FR" sz="2800" dirty="0">
                <a:solidFill>
                  <a:srgbClr val="000000"/>
                </a:solidFill>
                <a:latin typeface="+mn-lt"/>
              </a:rPr>
              <a:t> Préparatoire au Professorat des écoles (PPPE) - Bilingue Français-Breton</a:t>
            </a:r>
            <a:r>
              <a:rPr lang="fr-FR" sz="2800" b="0" dirty="0">
                <a:solidFill>
                  <a:srgbClr val="000000"/>
                </a:solidFill>
                <a:latin typeface="+mn-lt"/>
              </a:rPr>
              <a:t>»</a:t>
            </a:r>
            <a:endParaRPr sz="3600" b="0" dirty="0">
              <a:solidFill>
                <a:srgbClr val="000000"/>
              </a:solidFill>
              <a:latin typeface="+mn-lt"/>
            </a:endParaRPr>
          </a:p>
        </p:txBody>
      </p:sp>
      <p:sp>
        <p:nvSpPr>
          <p:cNvPr id="207" name="Google Shape;207;p4"/>
          <p:cNvSpPr/>
          <p:nvPr/>
        </p:nvSpPr>
        <p:spPr>
          <a:xfrm>
            <a:off x="5721615" y="2595745"/>
            <a:ext cx="748800" cy="1133600"/>
          </a:xfrm>
          <a:prstGeom prst="downArrow">
            <a:avLst>
              <a:gd name="adj1" fmla="val 50000"/>
              <a:gd name="adj2" fmla="val 50000"/>
            </a:avLst>
          </a:prstGeom>
          <a:noFill/>
          <a:ln w="38100" cap="flat" cmpd="sng">
            <a:solidFill>
              <a:srgbClr val="ABC100"/>
            </a:solidFill>
            <a:prstDash val="solid"/>
            <a:round/>
            <a:headEnd type="none" w="sm" len="sm"/>
            <a:tailEnd type="none" w="sm" len="sm"/>
          </a:ln>
          <a:effectLst>
            <a:outerShdw blurRad="40000" dist="23000" dir="5400000" rotWithShape="0">
              <a:srgbClr val="000000">
                <a:alpha val="33725"/>
              </a:srgbClr>
            </a:outerShdw>
          </a:effectLst>
        </p:spPr>
        <p:txBody>
          <a:bodyPr spcFirstLastPara="1" wrap="square" lIns="121900" tIns="60933" rIns="121900" bIns="60933" anchor="ctr" anchorCtr="0">
            <a:noAutofit/>
          </a:bodyPr>
          <a:lstStyle/>
          <a:p>
            <a:pPr algn="ctr">
              <a:buClr>
                <a:srgbClr val="000000"/>
              </a:buClr>
              <a:buSzPts val="1800"/>
            </a:pPr>
            <a:endParaRPr sz="2400"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218062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
                                            <p:bg/>
                                          </p:spTgt>
                                        </p:tgtEl>
                                        <p:attrNameLst>
                                          <p:attrName>style.visibility</p:attrName>
                                        </p:attrNameLst>
                                      </p:cBhvr>
                                      <p:to>
                                        <p:strVal val="visible"/>
                                      </p:to>
                                    </p:set>
                                    <p:animEffect transition="in" filter="fade">
                                      <p:cBhvr>
                                        <p:cTn id="7" dur="500"/>
                                        <p:tgtEl>
                                          <p:spTgt spid="204">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4">
                                            <p:txEl>
                                              <p:pRg st="0" end="0"/>
                                            </p:txEl>
                                          </p:spTgt>
                                        </p:tgtEl>
                                        <p:attrNameLst>
                                          <p:attrName>style.visibility</p:attrName>
                                        </p:attrNameLst>
                                      </p:cBhvr>
                                      <p:to>
                                        <p:strVal val="visible"/>
                                      </p:to>
                                    </p:set>
                                    <p:animEffect transition="in" filter="fade">
                                      <p:cBhvr>
                                        <p:cTn id="12" dur="500"/>
                                        <p:tgtEl>
                                          <p:spTgt spid="20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7"/>
                                        </p:tgtEl>
                                        <p:attrNameLst>
                                          <p:attrName>style.visibility</p:attrName>
                                        </p:attrNameLst>
                                      </p:cBhvr>
                                      <p:to>
                                        <p:strVal val="visible"/>
                                      </p:to>
                                    </p:set>
                                    <p:animEffect transition="in" filter="fade">
                                      <p:cBhvr>
                                        <p:cTn id="17" dur="500"/>
                                        <p:tgtEl>
                                          <p:spTgt spid="20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2">
                                            <p:bg/>
                                          </p:spTgt>
                                        </p:tgtEl>
                                        <p:attrNameLst>
                                          <p:attrName>style.visibility</p:attrName>
                                        </p:attrNameLst>
                                      </p:cBhvr>
                                      <p:to>
                                        <p:strVal val="visible"/>
                                      </p:to>
                                    </p:set>
                                    <p:animEffect transition="in" filter="fade">
                                      <p:cBhvr>
                                        <p:cTn id="22" dur="500"/>
                                        <p:tgtEl>
                                          <p:spTgt spid="202">
                                            <p:bg/>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2">
                                            <p:txEl>
                                              <p:pRg st="0" end="0"/>
                                            </p:txEl>
                                          </p:spTgt>
                                        </p:tgtEl>
                                        <p:attrNameLst>
                                          <p:attrName>style.visibility</p:attrName>
                                        </p:attrNameLst>
                                      </p:cBhvr>
                                      <p:to>
                                        <p:strVal val="visible"/>
                                      </p:to>
                                    </p:set>
                                    <p:animEffect transition="in" filter="fade">
                                      <p:cBhvr>
                                        <p:cTn id="27" dur="500"/>
                                        <p:tgtEl>
                                          <p:spTgt spid="20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 grpId="0" build="p" animBg="1"/>
      <p:bldP spid="204" grpId="0" build="p" animBg="1"/>
      <p:bldP spid="20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89" name="Google Shape;189;p3"/>
          <p:cNvPicPr preferRelativeResize="0"/>
          <p:nvPr/>
        </p:nvPicPr>
        <p:blipFill rotWithShape="1">
          <a:blip r:embed="rId3">
            <a:alphaModFix/>
          </a:blip>
          <a:srcRect/>
          <a:stretch/>
        </p:blipFill>
        <p:spPr>
          <a:xfrm>
            <a:off x="8959200" y="6280800"/>
            <a:ext cx="1791360" cy="474240"/>
          </a:xfrm>
          <a:prstGeom prst="rect">
            <a:avLst/>
          </a:prstGeom>
          <a:noFill/>
          <a:ln>
            <a:noFill/>
          </a:ln>
        </p:spPr>
      </p:pic>
      <p:sp>
        <p:nvSpPr>
          <p:cNvPr id="190" name="Google Shape;190;p3"/>
          <p:cNvSpPr/>
          <p:nvPr/>
        </p:nvSpPr>
        <p:spPr>
          <a:xfrm>
            <a:off x="194160" y="450105"/>
            <a:ext cx="12011376" cy="1008959"/>
          </a:xfrm>
          <a:prstGeom prst="rect">
            <a:avLst/>
          </a:prstGeom>
          <a:noFill/>
          <a:ln>
            <a:noFill/>
          </a:ln>
        </p:spPr>
        <p:txBody>
          <a:bodyPr spcFirstLastPara="1" wrap="square" lIns="120000" tIns="60000" rIns="120000" bIns="60000" anchor="ctr" anchorCtr="0">
            <a:noAutofit/>
          </a:bodyPr>
          <a:lstStyle/>
          <a:p>
            <a:pPr algn="ctr"/>
            <a:r>
              <a:rPr lang="fr-FR" sz="5867" b="1">
                <a:solidFill>
                  <a:srgbClr val="000000"/>
                </a:solidFill>
                <a:latin typeface="Calibri"/>
                <a:ea typeface="Calibri"/>
                <a:cs typeface="Calibri"/>
                <a:sym typeface="Calibri"/>
              </a:rPr>
              <a:t>Historique de la licence SE</a:t>
            </a:r>
            <a:endParaRPr sz="2400"/>
          </a:p>
          <a:p>
            <a:pPr algn="ctr"/>
            <a:r>
              <a:rPr lang="fr-FR" sz="2667" b="1">
                <a:solidFill>
                  <a:srgbClr val="000000"/>
                </a:solidFill>
                <a:latin typeface="Calibri"/>
                <a:ea typeface="Calibri"/>
                <a:cs typeface="Calibri"/>
                <a:sym typeface="Calibri"/>
              </a:rPr>
              <a:t>Sciences de l’Éducation</a:t>
            </a:r>
            <a:endParaRPr sz="5867" b="1">
              <a:solidFill>
                <a:srgbClr val="000000"/>
              </a:solidFill>
              <a:latin typeface="Calibri"/>
              <a:ea typeface="Calibri"/>
              <a:cs typeface="Calibri"/>
              <a:sym typeface="Calibri"/>
            </a:endParaRPr>
          </a:p>
        </p:txBody>
      </p:sp>
      <p:sp>
        <p:nvSpPr>
          <p:cNvPr id="191" name="Google Shape;191;p3"/>
          <p:cNvSpPr/>
          <p:nvPr/>
        </p:nvSpPr>
        <p:spPr>
          <a:xfrm>
            <a:off x="194160" y="2045102"/>
            <a:ext cx="11561760" cy="3789892"/>
          </a:xfrm>
          <a:prstGeom prst="rect">
            <a:avLst/>
          </a:prstGeom>
          <a:noFill/>
          <a:ln>
            <a:noFill/>
          </a:ln>
        </p:spPr>
        <p:txBody>
          <a:bodyPr spcFirstLastPara="1" wrap="square" lIns="120000" tIns="60000" rIns="120000" bIns="60000" anchor="t" anchorCtr="0">
            <a:noAutofit/>
          </a:bodyPr>
          <a:lstStyle/>
          <a:p>
            <a:pPr marL="960" algn="just"/>
            <a:endParaRPr sz="3733">
              <a:solidFill>
                <a:schemeClr val="dk1"/>
              </a:solidFill>
              <a:latin typeface="Calibri"/>
              <a:ea typeface="Calibri"/>
              <a:cs typeface="Calibri"/>
              <a:sym typeface="Calibri"/>
            </a:endParaRPr>
          </a:p>
        </p:txBody>
      </p:sp>
      <p:sp>
        <p:nvSpPr>
          <p:cNvPr id="192" name="Google Shape;192;p3"/>
          <p:cNvSpPr/>
          <p:nvPr/>
        </p:nvSpPr>
        <p:spPr>
          <a:xfrm>
            <a:off x="194160" y="3304743"/>
            <a:ext cx="11803680" cy="1428622"/>
          </a:xfrm>
          <a:prstGeom prst="rect">
            <a:avLst/>
          </a:prstGeom>
          <a:noFill/>
          <a:ln>
            <a:noFill/>
          </a:ln>
        </p:spPr>
        <p:txBody>
          <a:bodyPr spcFirstLastPara="1" wrap="square" lIns="120000" tIns="60000" rIns="120000" bIns="60000" anchor="ctr" anchorCtr="0">
            <a:noAutofit/>
          </a:bodyPr>
          <a:lstStyle/>
          <a:p>
            <a:endParaRPr sz="3200" b="1" dirty="0">
              <a:solidFill>
                <a:srgbClr val="7030A0"/>
              </a:solidFill>
              <a:latin typeface="Calibri"/>
              <a:ea typeface="Calibri"/>
              <a:cs typeface="Calibri"/>
              <a:sym typeface="Calibri"/>
            </a:endParaRPr>
          </a:p>
          <a:p>
            <a:pPr marL="457189" indent="-457189">
              <a:buClr>
                <a:srgbClr val="7030A0"/>
              </a:buClr>
              <a:buSzPts val="2400"/>
              <a:buFont typeface="Arial"/>
              <a:buChar char="•"/>
            </a:pPr>
            <a:r>
              <a:rPr lang="fr-FR" sz="3200" b="1" dirty="0">
                <a:solidFill>
                  <a:srgbClr val="7030A0"/>
                </a:solidFill>
                <a:latin typeface="Calibri"/>
                <a:ea typeface="Calibri"/>
                <a:cs typeface="Calibri"/>
                <a:sym typeface="Calibri"/>
              </a:rPr>
              <a:t>Date d’ouverture : 1</a:t>
            </a:r>
            <a:r>
              <a:rPr lang="fr-FR" sz="3200" b="1" baseline="30000" dirty="0">
                <a:solidFill>
                  <a:srgbClr val="7030A0"/>
                </a:solidFill>
                <a:latin typeface="Calibri"/>
                <a:ea typeface="Calibri"/>
                <a:cs typeface="Calibri"/>
                <a:sym typeface="Calibri"/>
              </a:rPr>
              <a:t>er</a:t>
            </a:r>
            <a:r>
              <a:rPr lang="fr-FR" sz="3200" b="1" dirty="0">
                <a:solidFill>
                  <a:srgbClr val="7030A0"/>
                </a:solidFill>
                <a:latin typeface="Calibri"/>
                <a:ea typeface="Calibri"/>
                <a:cs typeface="Calibri"/>
                <a:sym typeface="Calibri"/>
              </a:rPr>
              <a:t> septembre 2017</a:t>
            </a:r>
            <a:endParaRPr sz="2400" dirty="0"/>
          </a:p>
          <a:p>
            <a:pPr marL="457189" indent="-457189">
              <a:buClr>
                <a:srgbClr val="7030A0"/>
              </a:buClr>
              <a:buSzPts val="2400"/>
              <a:buFont typeface="Arial"/>
              <a:buChar char="•"/>
            </a:pPr>
            <a:r>
              <a:rPr lang="fr-FR" sz="3200" b="1" dirty="0">
                <a:solidFill>
                  <a:srgbClr val="7030A0"/>
                </a:solidFill>
                <a:latin typeface="Calibri"/>
                <a:ea typeface="Calibri"/>
                <a:cs typeface="Calibri"/>
                <a:sym typeface="Calibri"/>
              </a:rPr>
              <a:t>Une première promotion de 14 étudiants…</a:t>
            </a:r>
            <a:endParaRPr sz="2400" dirty="0"/>
          </a:p>
          <a:p>
            <a:pPr marL="457189" indent="-457189">
              <a:buClr>
                <a:srgbClr val="7030A0"/>
              </a:buClr>
              <a:buSzPts val="2400"/>
              <a:buFont typeface="Arial"/>
              <a:buChar char="•"/>
            </a:pPr>
            <a:r>
              <a:rPr lang="fr-FR" sz="3200" b="1" dirty="0" err="1">
                <a:solidFill>
                  <a:srgbClr val="7030A0"/>
                </a:solidFill>
                <a:latin typeface="Calibri"/>
                <a:ea typeface="Calibri"/>
                <a:cs typeface="Calibri"/>
                <a:sym typeface="Calibri"/>
              </a:rPr>
              <a:t>Parcoursup</a:t>
            </a:r>
            <a:r>
              <a:rPr lang="fr-FR" sz="3200" b="1" dirty="0">
                <a:solidFill>
                  <a:srgbClr val="7030A0"/>
                </a:solidFill>
                <a:latin typeface="Calibri"/>
                <a:ea typeface="Calibri"/>
                <a:cs typeface="Calibri"/>
                <a:sym typeface="Calibri"/>
              </a:rPr>
              <a:t> : 649 candidatures cette année … pour 60 places … rang du dernier appelé (510)</a:t>
            </a:r>
            <a:endParaRPr sz="2400" dirty="0"/>
          </a:p>
          <a:p>
            <a:pPr marL="457189" indent="-457189">
              <a:buClr>
                <a:srgbClr val="7030A0"/>
              </a:buClr>
              <a:buSzPts val="2400"/>
              <a:buFont typeface="Arial"/>
              <a:buChar char="•"/>
            </a:pPr>
            <a:r>
              <a:rPr lang="fr-FR" sz="3200" b="1" dirty="0">
                <a:solidFill>
                  <a:srgbClr val="7030A0"/>
                </a:solidFill>
                <a:latin typeface="Calibri"/>
                <a:ea typeface="Calibri"/>
                <a:cs typeface="Calibri"/>
                <a:sym typeface="Calibri"/>
              </a:rPr>
              <a:t>À la rentrée 2024 :</a:t>
            </a:r>
            <a:endParaRPr sz="2400" dirty="0"/>
          </a:p>
          <a:p>
            <a:pPr marL="1066773" lvl="1" indent="-457189">
              <a:buClr>
                <a:srgbClr val="7030A0"/>
              </a:buClr>
              <a:buSzPts val="2400"/>
              <a:buFont typeface="Arial"/>
              <a:buChar char="•"/>
            </a:pPr>
            <a:r>
              <a:rPr lang="fr-FR" sz="3200" b="1" dirty="0">
                <a:solidFill>
                  <a:srgbClr val="7030A0"/>
                </a:solidFill>
                <a:latin typeface="Calibri"/>
                <a:ea typeface="Calibri"/>
                <a:cs typeface="Calibri"/>
                <a:sym typeface="Calibri"/>
              </a:rPr>
              <a:t>60 </a:t>
            </a:r>
            <a:r>
              <a:rPr lang="fr-FR" sz="3200" b="1" dirty="0" err="1">
                <a:solidFill>
                  <a:srgbClr val="7030A0"/>
                </a:solidFill>
                <a:latin typeface="Calibri"/>
                <a:ea typeface="Calibri"/>
                <a:cs typeface="Calibri"/>
                <a:sym typeface="Calibri"/>
              </a:rPr>
              <a:t>étudiant-es</a:t>
            </a:r>
            <a:r>
              <a:rPr lang="fr-FR" sz="3200" b="1" dirty="0">
                <a:solidFill>
                  <a:srgbClr val="7030A0"/>
                </a:solidFill>
                <a:latin typeface="Calibri"/>
                <a:ea typeface="Calibri"/>
                <a:cs typeface="Calibri"/>
                <a:sym typeface="Calibri"/>
              </a:rPr>
              <a:t> en L1 SE</a:t>
            </a:r>
            <a:endParaRPr sz="2400" dirty="0"/>
          </a:p>
          <a:p>
            <a:pPr marL="1066773" lvl="1" indent="-457189">
              <a:buClr>
                <a:srgbClr val="7030A0"/>
              </a:buClr>
              <a:buSzPts val="2400"/>
              <a:buFont typeface="Arial"/>
              <a:buChar char="•"/>
            </a:pPr>
            <a:r>
              <a:rPr lang="fr-FR" sz="3200" b="1" dirty="0">
                <a:solidFill>
                  <a:srgbClr val="7030A0"/>
                </a:solidFill>
                <a:latin typeface="Calibri"/>
                <a:ea typeface="Calibri"/>
                <a:cs typeface="Calibri"/>
                <a:sym typeface="Calibri"/>
              </a:rPr>
              <a:t>41 </a:t>
            </a:r>
            <a:r>
              <a:rPr lang="fr-FR" sz="3200" b="1" dirty="0" err="1">
                <a:solidFill>
                  <a:srgbClr val="7030A0"/>
                </a:solidFill>
                <a:latin typeface="Calibri"/>
                <a:ea typeface="Calibri"/>
                <a:cs typeface="Calibri"/>
                <a:sym typeface="Calibri"/>
              </a:rPr>
              <a:t>étudiant-es</a:t>
            </a:r>
            <a:r>
              <a:rPr lang="fr-FR" sz="3200" b="1" dirty="0">
                <a:solidFill>
                  <a:srgbClr val="7030A0"/>
                </a:solidFill>
                <a:latin typeface="Calibri"/>
                <a:ea typeface="Calibri"/>
                <a:cs typeface="Calibri"/>
                <a:sym typeface="Calibri"/>
              </a:rPr>
              <a:t> en L2 SE</a:t>
            </a:r>
            <a:endParaRPr sz="2400" dirty="0"/>
          </a:p>
          <a:p>
            <a:pPr marL="1066773" lvl="1" indent="-457189">
              <a:buClr>
                <a:srgbClr val="7030A0"/>
              </a:buClr>
              <a:buSzPts val="2400"/>
              <a:buFont typeface="Arial"/>
              <a:buChar char="•"/>
            </a:pPr>
            <a:r>
              <a:rPr lang="fr-FR" sz="3200" b="1" dirty="0">
                <a:solidFill>
                  <a:srgbClr val="7030A0"/>
                </a:solidFill>
                <a:latin typeface="Calibri"/>
                <a:ea typeface="Calibri"/>
                <a:cs typeface="Calibri"/>
                <a:sym typeface="Calibri"/>
              </a:rPr>
              <a:t>50 </a:t>
            </a:r>
            <a:r>
              <a:rPr lang="fr-FR" sz="3200" b="1" dirty="0" err="1">
                <a:solidFill>
                  <a:srgbClr val="7030A0"/>
                </a:solidFill>
                <a:latin typeface="Calibri"/>
                <a:ea typeface="Calibri"/>
                <a:cs typeface="Calibri"/>
                <a:sym typeface="Calibri"/>
              </a:rPr>
              <a:t>étudiant-es</a:t>
            </a:r>
            <a:r>
              <a:rPr lang="fr-FR" sz="3200" b="1" dirty="0">
                <a:solidFill>
                  <a:srgbClr val="7030A0"/>
                </a:solidFill>
                <a:latin typeface="Calibri"/>
                <a:ea typeface="Calibri"/>
                <a:cs typeface="Calibri"/>
                <a:sym typeface="Calibri"/>
              </a:rPr>
              <a:t> en L3 SE (avec les </a:t>
            </a:r>
            <a:r>
              <a:rPr lang="fr-FR" sz="3200" b="1" dirty="0" err="1">
                <a:solidFill>
                  <a:srgbClr val="7030A0"/>
                </a:solidFill>
                <a:latin typeface="Calibri"/>
                <a:ea typeface="Calibri"/>
                <a:cs typeface="Calibri"/>
                <a:sym typeface="Calibri"/>
              </a:rPr>
              <a:t>étudiant-es</a:t>
            </a:r>
            <a:r>
              <a:rPr lang="fr-FR" sz="3200" b="1" dirty="0">
                <a:solidFill>
                  <a:srgbClr val="7030A0"/>
                </a:solidFill>
                <a:latin typeface="Calibri"/>
                <a:ea typeface="Calibri"/>
                <a:cs typeface="Calibri"/>
                <a:sym typeface="Calibri"/>
              </a:rPr>
              <a:t> Erasmus)</a:t>
            </a:r>
            <a:endParaRPr sz="2400" dirty="0"/>
          </a:p>
          <a:p>
            <a:pPr marL="1066773" lvl="1" indent="-253994">
              <a:buClr>
                <a:schemeClr val="dk1"/>
              </a:buClr>
              <a:buSzPts val="2400"/>
            </a:pPr>
            <a:endParaRPr sz="3200" b="1" dirty="0">
              <a:solidFill>
                <a:srgbClr val="7030A0"/>
              </a:solidFill>
              <a:latin typeface="Calibri"/>
              <a:ea typeface="Calibri"/>
              <a:cs typeface="Calibri"/>
              <a:sym typeface="Calibri"/>
            </a:endParaRPr>
          </a:p>
          <a:p>
            <a:pPr marL="457189" indent="-253994">
              <a:buClr>
                <a:schemeClr val="dk1"/>
              </a:buClr>
              <a:buSzPts val="2400"/>
            </a:pPr>
            <a:endParaRPr sz="3200" b="1" dirty="0">
              <a:solidFill>
                <a:srgbClr val="7030A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fade">
                                      <p:cBhvr>
                                        <p:cTn id="7" dur="500"/>
                                        <p:tgtEl>
                                          <p:spTgt spid="19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92">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92">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92">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92">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92">
                                            <p:txEl>
                                              <p:pRg st="5" end="5"/>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92">
                                            <p:txEl>
                                              <p:pRg st="6" end="6"/>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9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99" name="Google Shape;199;p4"/>
          <p:cNvPicPr preferRelativeResize="0"/>
          <p:nvPr/>
        </p:nvPicPr>
        <p:blipFill rotWithShape="1">
          <a:blip r:embed="rId3">
            <a:alphaModFix/>
          </a:blip>
          <a:srcRect/>
          <a:stretch/>
        </p:blipFill>
        <p:spPr>
          <a:xfrm>
            <a:off x="8959200" y="6280800"/>
            <a:ext cx="1791360" cy="474240"/>
          </a:xfrm>
          <a:prstGeom prst="rect">
            <a:avLst/>
          </a:prstGeom>
          <a:noFill/>
          <a:ln>
            <a:noFill/>
          </a:ln>
        </p:spPr>
      </p:pic>
      <p:sp>
        <p:nvSpPr>
          <p:cNvPr id="200" name="Google Shape;200;p4"/>
          <p:cNvSpPr/>
          <p:nvPr/>
        </p:nvSpPr>
        <p:spPr>
          <a:xfrm>
            <a:off x="194160" y="117737"/>
            <a:ext cx="12011376" cy="1008959"/>
          </a:xfrm>
          <a:prstGeom prst="rect">
            <a:avLst/>
          </a:prstGeom>
          <a:noFill/>
          <a:ln>
            <a:noFill/>
          </a:ln>
        </p:spPr>
        <p:txBody>
          <a:bodyPr spcFirstLastPara="1" wrap="square" lIns="120000" tIns="60000" rIns="120000" bIns="60000" anchor="ctr" anchorCtr="0">
            <a:noAutofit/>
          </a:bodyPr>
          <a:lstStyle/>
          <a:p>
            <a:pPr algn="ctr"/>
            <a:r>
              <a:rPr lang="fr-FR" sz="5867" b="1" dirty="0">
                <a:solidFill>
                  <a:srgbClr val="000000"/>
                </a:solidFill>
                <a:latin typeface="Calibri"/>
                <a:ea typeface="Calibri"/>
                <a:cs typeface="Calibri"/>
                <a:sym typeface="Calibri"/>
              </a:rPr>
              <a:t>Particularités de la licence SE</a:t>
            </a:r>
            <a:endParaRPr sz="2400" dirty="0"/>
          </a:p>
        </p:txBody>
      </p:sp>
      <p:sp>
        <p:nvSpPr>
          <p:cNvPr id="201" name="Google Shape;201;p4"/>
          <p:cNvSpPr/>
          <p:nvPr/>
        </p:nvSpPr>
        <p:spPr>
          <a:xfrm>
            <a:off x="194160" y="2045101"/>
            <a:ext cx="11561760" cy="4676819"/>
          </a:xfrm>
          <a:prstGeom prst="rect">
            <a:avLst/>
          </a:prstGeom>
          <a:noFill/>
          <a:ln>
            <a:noFill/>
          </a:ln>
        </p:spPr>
        <p:txBody>
          <a:bodyPr spcFirstLastPara="1" wrap="square" lIns="120000" tIns="60000" rIns="120000" bIns="60000" anchor="t" anchorCtr="0">
            <a:noAutofit/>
          </a:bodyPr>
          <a:lstStyle/>
          <a:p>
            <a:pPr marL="960" algn="just"/>
            <a:endParaRPr sz="3733">
              <a:solidFill>
                <a:schemeClr val="dk1"/>
              </a:solidFill>
              <a:latin typeface="Calibri"/>
              <a:ea typeface="Calibri"/>
              <a:cs typeface="Calibri"/>
              <a:sym typeface="Calibri"/>
            </a:endParaRPr>
          </a:p>
        </p:txBody>
      </p:sp>
      <p:sp>
        <p:nvSpPr>
          <p:cNvPr id="202" name="Google Shape;202;p4"/>
          <p:cNvSpPr/>
          <p:nvPr/>
        </p:nvSpPr>
        <p:spPr>
          <a:xfrm>
            <a:off x="194160" y="1534053"/>
            <a:ext cx="12011376" cy="3789893"/>
          </a:xfrm>
          <a:prstGeom prst="rect">
            <a:avLst/>
          </a:prstGeom>
          <a:noFill/>
          <a:ln>
            <a:noFill/>
          </a:ln>
        </p:spPr>
        <p:txBody>
          <a:bodyPr spcFirstLastPara="1" wrap="square" lIns="120000" tIns="60000" rIns="120000" bIns="60000" anchor="ctr" anchorCtr="0">
            <a:noAutofit/>
          </a:bodyPr>
          <a:lstStyle/>
          <a:p>
            <a:pPr marL="457189" indent="-253994">
              <a:buClr>
                <a:schemeClr val="dk1"/>
              </a:buClr>
              <a:buSzPts val="2400"/>
            </a:pPr>
            <a:endParaRPr sz="3200" b="1" dirty="0">
              <a:solidFill>
                <a:srgbClr val="7030A0"/>
              </a:solidFill>
              <a:latin typeface="Calibri"/>
              <a:ea typeface="Calibri"/>
              <a:cs typeface="Calibri"/>
              <a:sym typeface="Calibri"/>
            </a:endParaRPr>
          </a:p>
          <a:p>
            <a:pPr marL="457189" indent="-457189">
              <a:buClr>
                <a:srgbClr val="7030A0"/>
              </a:buClr>
              <a:buSzPts val="2400"/>
              <a:buFont typeface="Arial"/>
              <a:buChar char="•"/>
            </a:pPr>
            <a:r>
              <a:rPr lang="fr-FR" sz="3200" b="1" dirty="0">
                <a:solidFill>
                  <a:srgbClr val="7030A0"/>
                </a:solidFill>
                <a:latin typeface="Calibri"/>
                <a:ea typeface="Calibri"/>
                <a:cs typeface="Calibri"/>
                <a:sym typeface="Calibri"/>
              </a:rPr>
              <a:t>Une particularité : cette licence est dispensée dans la faculté des sciences du sport et de l’éducation (FSSE) de l’UBO</a:t>
            </a:r>
            <a:endParaRPr sz="2400" dirty="0"/>
          </a:p>
          <a:p>
            <a:pPr marL="457189" indent="-457189">
              <a:buClr>
                <a:srgbClr val="7030A0"/>
              </a:buClr>
              <a:buSzPts val="2400"/>
              <a:buFont typeface="Arial"/>
              <a:buChar char="•"/>
            </a:pPr>
            <a:r>
              <a:rPr lang="fr-FR" sz="3200" b="1" dirty="0">
                <a:solidFill>
                  <a:srgbClr val="7030A0"/>
                </a:solidFill>
                <a:latin typeface="Calibri"/>
                <a:ea typeface="Calibri"/>
                <a:cs typeface="Calibri"/>
                <a:sym typeface="Calibri"/>
              </a:rPr>
              <a:t>Pourquoi ? : une dimension accordée au corps, aux théories de l’activité et de l’intervention</a:t>
            </a:r>
            <a:endParaRPr sz="2400" dirty="0"/>
          </a:p>
          <a:p>
            <a:pPr marL="457189" indent="-457189">
              <a:buClr>
                <a:srgbClr val="7030A0"/>
              </a:buClr>
              <a:buSzPts val="2400"/>
              <a:buFont typeface="Arial"/>
              <a:buChar char="•"/>
            </a:pPr>
            <a:r>
              <a:rPr lang="fr-FR" sz="3200" b="1" dirty="0">
                <a:solidFill>
                  <a:srgbClr val="7030A0"/>
                </a:solidFill>
                <a:latin typeface="Calibri"/>
                <a:ea typeface="Calibri"/>
                <a:cs typeface="Calibri"/>
                <a:sym typeface="Calibri"/>
              </a:rPr>
              <a:t>Quelles conséquences ? : </a:t>
            </a:r>
            <a:endParaRPr sz="2400" dirty="0"/>
          </a:p>
          <a:p>
            <a:pPr marL="1066773" lvl="1" indent="-457189">
              <a:buClr>
                <a:srgbClr val="7030A0"/>
              </a:buClr>
              <a:buSzPts val="2400"/>
              <a:buFont typeface="Arial"/>
              <a:buChar char="•"/>
            </a:pPr>
            <a:r>
              <a:rPr lang="fr-FR" sz="3200" b="1" dirty="0">
                <a:solidFill>
                  <a:srgbClr val="7030A0"/>
                </a:solidFill>
                <a:latin typeface="Calibri"/>
                <a:ea typeface="Calibri"/>
                <a:cs typeface="Calibri"/>
                <a:sym typeface="Calibri"/>
              </a:rPr>
              <a:t>un tronc commun STAPS – SE et une spécialisation progressive</a:t>
            </a:r>
            <a:endParaRPr sz="2400" dirty="0"/>
          </a:p>
          <a:p>
            <a:pPr marL="1066773" lvl="1" indent="-457189">
              <a:buClr>
                <a:srgbClr val="7030A0"/>
              </a:buClr>
              <a:buSzPts val="2400"/>
              <a:buFont typeface="Arial"/>
              <a:buChar char="•"/>
            </a:pPr>
            <a:r>
              <a:rPr lang="fr-FR" sz="3200" b="1" dirty="0">
                <a:solidFill>
                  <a:srgbClr val="7030A0"/>
                </a:solidFill>
                <a:latin typeface="Calibri"/>
                <a:ea typeface="Calibri"/>
                <a:cs typeface="Calibri"/>
                <a:sym typeface="Calibri"/>
              </a:rPr>
              <a:t>des stages en L2 en école avec des interventions en EPS</a:t>
            </a:r>
            <a:endParaRPr sz="3200" b="1" dirty="0">
              <a:solidFill>
                <a:srgbClr val="7030A0"/>
              </a:solidFill>
              <a:latin typeface="Calibri"/>
              <a:ea typeface="Calibri"/>
              <a:cs typeface="Calibri"/>
              <a:sym typeface="Calibri"/>
            </a:endParaRPr>
          </a:p>
          <a:p>
            <a:pPr marL="457189" indent="-457189">
              <a:buClr>
                <a:srgbClr val="7030A0"/>
              </a:buClr>
              <a:buSzPts val="2400"/>
              <a:buFont typeface="Arial"/>
              <a:buChar char="•"/>
            </a:pPr>
            <a:r>
              <a:rPr lang="fr-FR" sz="3200" b="1" dirty="0">
                <a:solidFill>
                  <a:srgbClr val="7030A0"/>
                </a:solidFill>
                <a:latin typeface="Calibri"/>
                <a:ea typeface="Calibri"/>
                <a:cs typeface="Calibri"/>
                <a:sym typeface="Calibri"/>
              </a:rPr>
              <a:t>Deux parcours à partir du S4 :</a:t>
            </a:r>
            <a:endParaRPr sz="2400" dirty="0"/>
          </a:p>
          <a:p>
            <a:pPr marL="1066773" lvl="1" indent="-457189">
              <a:buClr>
                <a:srgbClr val="7030A0"/>
              </a:buClr>
              <a:buSzPts val="2400"/>
              <a:buFont typeface="Arial"/>
              <a:buChar char="•"/>
            </a:pPr>
            <a:r>
              <a:rPr lang="fr-FR" sz="3200" b="1" dirty="0">
                <a:solidFill>
                  <a:srgbClr val="7030A0"/>
                </a:solidFill>
                <a:latin typeface="Calibri"/>
                <a:ea typeface="Calibri"/>
                <a:cs typeface="Calibri"/>
                <a:sym typeface="Calibri"/>
              </a:rPr>
              <a:t>EE – École et Enseignement</a:t>
            </a:r>
            <a:endParaRPr sz="3200" b="1" dirty="0">
              <a:solidFill>
                <a:srgbClr val="7030A0"/>
              </a:solidFill>
              <a:latin typeface="Calibri"/>
              <a:ea typeface="Calibri"/>
              <a:cs typeface="Calibri"/>
              <a:sym typeface="Calibri"/>
            </a:endParaRPr>
          </a:p>
          <a:p>
            <a:pPr marL="1066773" lvl="1" indent="-457189">
              <a:buClr>
                <a:srgbClr val="7030A0"/>
              </a:buClr>
              <a:buSzPts val="2400"/>
              <a:buFont typeface="Arial"/>
              <a:buChar char="•"/>
            </a:pPr>
            <a:r>
              <a:rPr lang="fr-FR" sz="3200" b="1" dirty="0">
                <a:solidFill>
                  <a:srgbClr val="7030A0"/>
                </a:solidFill>
                <a:latin typeface="Calibri"/>
                <a:ea typeface="Calibri"/>
                <a:cs typeface="Calibri"/>
                <a:sym typeface="Calibri"/>
              </a:rPr>
              <a:t>EF – Éducation et Formation</a:t>
            </a:r>
            <a:endParaRP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0"/>
                                        </p:tgtEl>
                                        <p:attrNameLst>
                                          <p:attrName>style.visibility</p:attrName>
                                        </p:attrNameLst>
                                      </p:cBhvr>
                                      <p:to>
                                        <p:strVal val="visible"/>
                                      </p:to>
                                    </p:set>
                                    <p:animEffect transition="in" filter="fade">
                                      <p:cBhvr>
                                        <p:cTn id="7" dur="500"/>
                                        <p:tgtEl>
                                          <p:spTgt spid="2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2">
                                            <p:txEl>
                                              <p:pRg st="1" end="1"/>
                                            </p:txEl>
                                          </p:spTgt>
                                        </p:tgtEl>
                                        <p:attrNameLst>
                                          <p:attrName>style.visibility</p:attrName>
                                        </p:attrNameLst>
                                      </p:cBhvr>
                                      <p:to>
                                        <p:strVal val="visible"/>
                                      </p:to>
                                    </p:set>
                                    <p:animEffect transition="in" filter="fade">
                                      <p:cBhvr>
                                        <p:cTn id="12" dur="500"/>
                                        <p:tgtEl>
                                          <p:spTgt spid="20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2">
                                            <p:txEl>
                                              <p:pRg st="2" end="2"/>
                                            </p:txEl>
                                          </p:spTgt>
                                        </p:tgtEl>
                                        <p:attrNameLst>
                                          <p:attrName>style.visibility</p:attrName>
                                        </p:attrNameLst>
                                      </p:cBhvr>
                                      <p:to>
                                        <p:strVal val="visible"/>
                                      </p:to>
                                    </p:set>
                                    <p:animEffect transition="in" filter="fade">
                                      <p:cBhvr>
                                        <p:cTn id="17" dur="500"/>
                                        <p:tgtEl>
                                          <p:spTgt spid="20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02">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02">
                                            <p:txEl>
                                              <p:pRg st="4" end="4"/>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02">
                                            <p:txEl>
                                              <p:pRg st="5" end="5"/>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02">
                                            <p:txEl>
                                              <p:pRg st="6" end="6"/>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202">
                                            <p:txEl>
                                              <p:pRg st="7" end="7"/>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20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8"/>
          <p:cNvSpPr txBox="1">
            <a:spLocks noGrp="1"/>
          </p:cNvSpPr>
          <p:nvPr>
            <p:ph type="body" idx="1"/>
          </p:nvPr>
        </p:nvSpPr>
        <p:spPr>
          <a:xfrm>
            <a:off x="220867" y="1546333"/>
            <a:ext cx="11617600" cy="4488000"/>
          </a:xfrm>
          <a:prstGeom prst="rect">
            <a:avLst/>
          </a:prstGeom>
          <a:noFill/>
          <a:ln>
            <a:noFill/>
          </a:ln>
        </p:spPr>
        <p:txBody>
          <a:bodyPr spcFirstLastPara="1" vert="horz" wrap="square" lIns="121900" tIns="60933" rIns="121900" bIns="60933" rtlCol="0" anchor="t" anchorCtr="0">
            <a:noAutofit/>
          </a:bodyPr>
          <a:lstStyle/>
          <a:p>
            <a:pPr marL="609585" indent="-465655">
              <a:lnSpc>
                <a:spcPct val="100000"/>
              </a:lnSpc>
              <a:spcBef>
                <a:spcPts val="0"/>
              </a:spcBef>
              <a:buClr>
                <a:srgbClr val="ABC100"/>
              </a:buClr>
              <a:buSzPts val="1900"/>
              <a:buFont typeface="Noto Sans Symbols"/>
              <a:buChar char="✔"/>
            </a:pPr>
            <a:r>
              <a:rPr lang="fr-FR" dirty="0">
                <a:latin typeface="+mn-lt"/>
              </a:rPr>
              <a:t>Savoir mobiliser des compétences en matière d’expression  écrite et orale afin de pouvoir argumenter un raisonnement</a:t>
            </a:r>
            <a:endParaRPr dirty="0">
              <a:latin typeface="+mn-lt"/>
            </a:endParaRPr>
          </a:p>
          <a:p>
            <a:pPr marL="609585" indent="-465655">
              <a:lnSpc>
                <a:spcPct val="100000"/>
              </a:lnSpc>
              <a:spcBef>
                <a:spcPts val="0"/>
              </a:spcBef>
              <a:buClr>
                <a:srgbClr val="ABC100"/>
              </a:buClr>
              <a:buSzPts val="1900"/>
              <a:buFont typeface="Noto Sans Symbols"/>
              <a:buChar char="✔"/>
            </a:pPr>
            <a:r>
              <a:rPr lang="fr-FR" dirty="0">
                <a:latin typeface="+mn-lt"/>
              </a:rPr>
              <a:t>Avoir un intérêt pour les questions d’apprentissage et d’éducation</a:t>
            </a:r>
          </a:p>
          <a:p>
            <a:pPr marL="609585" indent="-465655">
              <a:lnSpc>
                <a:spcPct val="100000"/>
              </a:lnSpc>
              <a:spcBef>
                <a:spcPts val="0"/>
              </a:spcBef>
              <a:buClr>
                <a:srgbClr val="ABC100"/>
              </a:buClr>
              <a:buSzPts val="1900"/>
              <a:buFont typeface="Noto Sans Symbols"/>
              <a:buChar char="✔"/>
            </a:pPr>
            <a:r>
              <a:rPr lang="fr-FR" dirty="0">
                <a:latin typeface="+mn-lt"/>
              </a:rPr>
              <a:t>Disposer d’un bon niveau dans au moins une langue étrangère (niveau B)</a:t>
            </a:r>
          </a:p>
          <a:p>
            <a:pPr marL="609585" indent="-465655">
              <a:lnSpc>
                <a:spcPct val="100000"/>
              </a:lnSpc>
              <a:spcBef>
                <a:spcPts val="0"/>
              </a:spcBef>
              <a:buClr>
                <a:srgbClr val="ABC100"/>
              </a:buClr>
              <a:buSzPts val="1900"/>
              <a:buFont typeface="Noto Sans Symbols"/>
              <a:buChar char="✔"/>
            </a:pPr>
            <a:r>
              <a:rPr lang="fr-FR" dirty="0">
                <a:latin typeface="+mn-lt"/>
              </a:rPr>
              <a:t>Être intéressé par la démarche scientifique</a:t>
            </a:r>
            <a:endParaRPr dirty="0">
              <a:latin typeface="+mn-lt"/>
            </a:endParaRPr>
          </a:p>
          <a:p>
            <a:pPr marL="609585" indent="-465655">
              <a:lnSpc>
                <a:spcPct val="100000"/>
              </a:lnSpc>
              <a:spcBef>
                <a:spcPts val="0"/>
              </a:spcBef>
              <a:buClr>
                <a:srgbClr val="ABC100"/>
              </a:buClr>
              <a:buSzPts val="1900"/>
              <a:buFont typeface="Noto Sans Symbols"/>
              <a:buChar char="✔"/>
            </a:pPr>
            <a:r>
              <a:rPr lang="fr-FR" dirty="0">
                <a:latin typeface="+mn-lt"/>
              </a:rPr>
              <a:t>Avoir été engagé dans une action éducative et/ou sociale</a:t>
            </a:r>
            <a:endParaRPr dirty="0">
              <a:latin typeface="+mn-lt"/>
            </a:endParaRPr>
          </a:p>
          <a:p>
            <a:pPr marL="601118" indent="-457189">
              <a:lnSpc>
                <a:spcPct val="100000"/>
              </a:lnSpc>
              <a:spcBef>
                <a:spcPts val="0"/>
              </a:spcBef>
              <a:buClr>
                <a:srgbClr val="ABC100"/>
              </a:buClr>
              <a:buSzPts val="1900"/>
              <a:buFont typeface="Noto Sans Symbols"/>
              <a:buChar char="✔"/>
            </a:pPr>
            <a:r>
              <a:rPr lang="fr-FR" dirty="0">
                <a:latin typeface="+mn-lt"/>
              </a:rPr>
              <a:t>Pouvoir travailler de façon autonome et organiser son travail, seul ou en équipe</a:t>
            </a:r>
            <a:endParaRPr dirty="0">
              <a:latin typeface="+mn-lt"/>
            </a:endParaRPr>
          </a:p>
          <a:p>
            <a:pPr marL="609585" indent="-465655">
              <a:lnSpc>
                <a:spcPct val="100000"/>
              </a:lnSpc>
              <a:spcBef>
                <a:spcPts val="0"/>
              </a:spcBef>
              <a:buClr>
                <a:srgbClr val="ABC100"/>
              </a:buClr>
              <a:buSzPts val="1900"/>
              <a:buFont typeface="Noto Sans Symbols"/>
              <a:buChar char="✔"/>
            </a:pPr>
            <a:r>
              <a:rPr lang="fr-FR" dirty="0">
                <a:latin typeface="+mn-lt"/>
              </a:rPr>
              <a:t>Manifester de l’intérêt pour l’exercice de responsabilité collective, associative ou citoyenne</a:t>
            </a:r>
            <a:endParaRPr dirty="0">
              <a:latin typeface="+mn-lt"/>
            </a:endParaRPr>
          </a:p>
          <a:p>
            <a:pPr>
              <a:lnSpc>
                <a:spcPct val="100000"/>
              </a:lnSpc>
              <a:spcBef>
                <a:spcPts val="853"/>
              </a:spcBef>
              <a:buClr>
                <a:schemeClr val="dk1"/>
              </a:buClr>
              <a:buSzPts val="3200"/>
            </a:pPr>
            <a:endParaRPr dirty="0"/>
          </a:p>
        </p:txBody>
      </p:sp>
      <p:sp>
        <p:nvSpPr>
          <p:cNvPr id="227" name="Google Shape;227;p8"/>
          <p:cNvSpPr txBox="1"/>
          <p:nvPr/>
        </p:nvSpPr>
        <p:spPr>
          <a:xfrm>
            <a:off x="490330" y="357532"/>
            <a:ext cx="11348279" cy="879337"/>
          </a:xfrm>
          <a:prstGeom prst="rect">
            <a:avLst/>
          </a:prstGeom>
          <a:noFill/>
          <a:ln>
            <a:noFill/>
          </a:ln>
        </p:spPr>
        <p:txBody>
          <a:bodyPr spcFirstLastPara="1" wrap="square" lIns="121900" tIns="60933" rIns="121900" bIns="60933" anchor="ctr" anchorCtr="0">
            <a:noAutofit/>
          </a:bodyPr>
          <a:lstStyle/>
          <a:p>
            <a:pPr>
              <a:lnSpc>
                <a:spcPct val="80000"/>
              </a:lnSpc>
              <a:buClr>
                <a:schemeClr val="dk1"/>
              </a:buClr>
              <a:buSzPts val="2220"/>
            </a:pPr>
            <a:r>
              <a:rPr lang="fr-FR" sz="3600" b="1" dirty="0">
                <a:solidFill>
                  <a:schemeClr val="dk1"/>
                </a:solidFill>
                <a:ea typeface="Arial"/>
                <a:cs typeface="Arial"/>
                <a:sym typeface="Arial"/>
              </a:rPr>
              <a:t>ÉLÉMENTS POUR RÉUSSIR EN SCIENCES DE L’ÉDUCATION ET DE LA FORMATION (SEF)</a:t>
            </a:r>
            <a:endParaRPr sz="3600" b="1" dirty="0">
              <a:solidFill>
                <a:schemeClr val="dk1"/>
              </a:solidFil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7"/>
                                        </p:tgtEl>
                                        <p:attrNameLst>
                                          <p:attrName>style.visibility</p:attrName>
                                        </p:attrNameLst>
                                      </p:cBhvr>
                                      <p:to>
                                        <p:strVal val="visible"/>
                                      </p:to>
                                    </p:set>
                                    <p:animEffect transition="in" filter="fade">
                                      <p:cBhvr>
                                        <p:cTn id="7" dur="500"/>
                                        <p:tgtEl>
                                          <p:spTgt spid="2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5">
                                            <p:txEl>
                                              <p:pRg st="0" end="0"/>
                                            </p:txEl>
                                          </p:spTgt>
                                        </p:tgtEl>
                                        <p:attrNameLst>
                                          <p:attrName>style.visibility</p:attrName>
                                        </p:attrNameLst>
                                      </p:cBhvr>
                                      <p:to>
                                        <p:strVal val="visible"/>
                                      </p:to>
                                    </p:set>
                                    <p:animEffect transition="in" filter="fade">
                                      <p:cBhvr>
                                        <p:cTn id="12" dur="500"/>
                                        <p:tgtEl>
                                          <p:spTgt spid="2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5">
                                            <p:txEl>
                                              <p:pRg st="1" end="1"/>
                                            </p:txEl>
                                          </p:spTgt>
                                        </p:tgtEl>
                                        <p:attrNameLst>
                                          <p:attrName>style.visibility</p:attrName>
                                        </p:attrNameLst>
                                      </p:cBhvr>
                                      <p:to>
                                        <p:strVal val="visible"/>
                                      </p:to>
                                    </p:set>
                                    <p:animEffect transition="in" filter="fade">
                                      <p:cBhvr>
                                        <p:cTn id="17" dur="500"/>
                                        <p:tgtEl>
                                          <p:spTgt spid="22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5">
                                            <p:txEl>
                                              <p:pRg st="2" end="2"/>
                                            </p:txEl>
                                          </p:spTgt>
                                        </p:tgtEl>
                                        <p:attrNameLst>
                                          <p:attrName>style.visibility</p:attrName>
                                        </p:attrNameLst>
                                      </p:cBhvr>
                                      <p:to>
                                        <p:strVal val="visible"/>
                                      </p:to>
                                    </p:set>
                                    <p:animEffect transition="in" filter="fade">
                                      <p:cBhvr>
                                        <p:cTn id="22" dur="500"/>
                                        <p:tgtEl>
                                          <p:spTgt spid="22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5">
                                            <p:txEl>
                                              <p:pRg st="3" end="3"/>
                                            </p:txEl>
                                          </p:spTgt>
                                        </p:tgtEl>
                                        <p:attrNameLst>
                                          <p:attrName>style.visibility</p:attrName>
                                        </p:attrNameLst>
                                      </p:cBhvr>
                                      <p:to>
                                        <p:strVal val="visible"/>
                                      </p:to>
                                    </p:set>
                                    <p:animEffect transition="in" filter="fade">
                                      <p:cBhvr>
                                        <p:cTn id="27" dur="500"/>
                                        <p:tgtEl>
                                          <p:spTgt spid="22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5">
                                            <p:txEl>
                                              <p:pRg st="4" end="4"/>
                                            </p:txEl>
                                          </p:spTgt>
                                        </p:tgtEl>
                                        <p:attrNameLst>
                                          <p:attrName>style.visibility</p:attrName>
                                        </p:attrNameLst>
                                      </p:cBhvr>
                                      <p:to>
                                        <p:strVal val="visible"/>
                                      </p:to>
                                    </p:set>
                                    <p:animEffect transition="in" filter="fade">
                                      <p:cBhvr>
                                        <p:cTn id="32" dur="500"/>
                                        <p:tgtEl>
                                          <p:spTgt spid="22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5">
                                            <p:txEl>
                                              <p:pRg st="5" end="5"/>
                                            </p:txEl>
                                          </p:spTgt>
                                        </p:tgtEl>
                                        <p:attrNameLst>
                                          <p:attrName>style.visibility</p:attrName>
                                        </p:attrNameLst>
                                      </p:cBhvr>
                                      <p:to>
                                        <p:strVal val="visible"/>
                                      </p:to>
                                    </p:set>
                                    <p:animEffect transition="in" filter="fade">
                                      <p:cBhvr>
                                        <p:cTn id="37" dur="500"/>
                                        <p:tgtEl>
                                          <p:spTgt spid="22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25">
                                            <p:txEl>
                                              <p:pRg st="6" end="6"/>
                                            </p:txEl>
                                          </p:spTgt>
                                        </p:tgtEl>
                                        <p:attrNameLst>
                                          <p:attrName>style.visibility</p:attrName>
                                        </p:attrNameLst>
                                      </p:cBhvr>
                                      <p:to>
                                        <p:strVal val="visible"/>
                                      </p:to>
                                    </p:set>
                                    <p:animEffect transition="in" filter="fade">
                                      <p:cBhvr>
                                        <p:cTn id="42" dur="500"/>
                                        <p:tgtEl>
                                          <p:spTgt spid="22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9"/>
          <p:cNvSpPr txBox="1">
            <a:spLocks noGrp="1"/>
          </p:cNvSpPr>
          <p:nvPr>
            <p:ph type="body" idx="1"/>
          </p:nvPr>
        </p:nvSpPr>
        <p:spPr>
          <a:xfrm>
            <a:off x="421800" y="1014964"/>
            <a:ext cx="11348400" cy="4807600"/>
          </a:xfrm>
          <a:prstGeom prst="rect">
            <a:avLst/>
          </a:prstGeom>
          <a:noFill/>
          <a:ln>
            <a:noFill/>
          </a:ln>
        </p:spPr>
        <p:txBody>
          <a:bodyPr spcFirstLastPara="1" vert="horz" wrap="square" lIns="121900" tIns="60933" rIns="121900" bIns="60933" rtlCol="0" anchor="t" anchorCtr="0">
            <a:noAutofit/>
          </a:bodyPr>
          <a:lstStyle/>
          <a:p>
            <a:pPr marL="457189" indent="-457189" algn="just">
              <a:lnSpc>
                <a:spcPct val="80000"/>
              </a:lnSpc>
              <a:spcBef>
                <a:spcPts val="0"/>
              </a:spcBef>
              <a:buClr>
                <a:srgbClr val="ABC100"/>
              </a:buClr>
              <a:buSzPts val="2020"/>
              <a:buFont typeface="Noto Sans Symbols"/>
              <a:buChar char="✔"/>
            </a:pPr>
            <a:r>
              <a:rPr lang="fr-FR" sz="3200" dirty="0">
                <a:solidFill>
                  <a:srgbClr val="000000"/>
                </a:solidFill>
                <a:latin typeface="+mn-lt"/>
              </a:rPr>
              <a:t>Domaine des </a:t>
            </a:r>
            <a:r>
              <a:rPr lang="fr-FR" sz="3200" b="1" dirty="0">
                <a:solidFill>
                  <a:srgbClr val="000000"/>
                </a:solidFill>
                <a:latin typeface="+mn-lt"/>
              </a:rPr>
              <a:t>compétences scientifiques</a:t>
            </a:r>
            <a:r>
              <a:rPr lang="fr-FR" sz="3200" dirty="0">
                <a:solidFill>
                  <a:srgbClr val="000000"/>
                </a:solidFill>
                <a:latin typeface="+mn-lt"/>
              </a:rPr>
              <a:t>, </a:t>
            </a:r>
            <a:r>
              <a:rPr lang="fr-FR" sz="3200" b="1" dirty="0">
                <a:solidFill>
                  <a:srgbClr val="000000"/>
                </a:solidFill>
                <a:latin typeface="+mn-lt"/>
              </a:rPr>
              <a:t>expression écrite et orale</a:t>
            </a:r>
            <a:r>
              <a:rPr lang="fr-FR" sz="3200" dirty="0">
                <a:solidFill>
                  <a:srgbClr val="000000"/>
                </a:solidFill>
                <a:latin typeface="+mn-lt"/>
              </a:rPr>
              <a:t>, créativité et investissement </a:t>
            </a:r>
            <a:r>
              <a:rPr lang="fr-FR" sz="3200" b="1" dirty="0">
                <a:solidFill>
                  <a:srgbClr val="000000"/>
                </a:solidFill>
                <a:latin typeface="+mn-lt"/>
              </a:rPr>
              <a:t>associatif et responsabilité collective</a:t>
            </a:r>
          </a:p>
          <a:p>
            <a:pPr algn="just">
              <a:lnSpc>
                <a:spcPct val="80000"/>
              </a:lnSpc>
              <a:spcBef>
                <a:spcPts val="0"/>
              </a:spcBef>
              <a:buClr>
                <a:srgbClr val="ABC100"/>
              </a:buClr>
              <a:buSzPts val="2020"/>
            </a:pPr>
            <a:endParaRPr dirty="0">
              <a:solidFill>
                <a:srgbClr val="000000"/>
              </a:solidFill>
              <a:latin typeface="+mn-lt"/>
            </a:endParaRPr>
          </a:p>
          <a:p>
            <a:pPr marL="457189" indent="-457189" algn="just">
              <a:lnSpc>
                <a:spcPct val="80000"/>
              </a:lnSpc>
              <a:spcBef>
                <a:spcPts val="405"/>
              </a:spcBef>
              <a:buClr>
                <a:srgbClr val="ABC100"/>
              </a:buClr>
              <a:buSzPts val="2020"/>
              <a:buFont typeface="Noto Sans Symbols"/>
              <a:buChar char="✔"/>
            </a:pPr>
            <a:r>
              <a:rPr lang="fr-FR" sz="3200" b="1" dirty="0">
                <a:solidFill>
                  <a:srgbClr val="000000"/>
                </a:solidFill>
                <a:latin typeface="+mn-lt"/>
              </a:rPr>
              <a:t>Fiche « avenir</a:t>
            </a:r>
            <a:r>
              <a:rPr lang="fr-FR" sz="3200" dirty="0">
                <a:solidFill>
                  <a:srgbClr val="000000"/>
                </a:solidFill>
                <a:latin typeface="+mn-lt"/>
              </a:rPr>
              <a:t> » du conseil de classe du deuxième trimestre</a:t>
            </a:r>
            <a:endParaRPr lang="fr-FR" sz="3600" dirty="0">
              <a:latin typeface="+mn-lt"/>
            </a:endParaRPr>
          </a:p>
          <a:p>
            <a:pPr algn="just">
              <a:lnSpc>
                <a:spcPct val="80000"/>
              </a:lnSpc>
              <a:spcBef>
                <a:spcPts val="405"/>
              </a:spcBef>
              <a:buClr>
                <a:srgbClr val="ABC100"/>
              </a:buClr>
              <a:buSzPts val="2020"/>
            </a:pPr>
            <a:endParaRPr sz="3200" dirty="0">
              <a:solidFill>
                <a:srgbClr val="000000"/>
              </a:solidFill>
              <a:latin typeface="+mn-lt"/>
            </a:endParaRPr>
          </a:p>
          <a:p>
            <a:pPr marL="457189" indent="-457189" algn="just">
              <a:lnSpc>
                <a:spcPct val="80000"/>
              </a:lnSpc>
              <a:spcBef>
                <a:spcPts val="405"/>
              </a:spcBef>
              <a:buClr>
                <a:srgbClr val="ABC100"/>
              </a:buClr>
              <a:buSzPts val="2020"/>
              <a:buFont typeface="Noto Sans Symbols"/>
              <a:buChar char="✔"/>
            </a:pPr>
            <a:r>
              <a:rPr lang="fr-FR" sz="3200" dirty="0">
                <a:solidFill>
                  <a:srgbClr val="000000"/>
                </a:solidFill>
                <a:latin typeface="+mn-lt"/>
              </a:rPr>
              <a:t>Expériences et compétences civiques, citoyennes, défense, protection civile, engagement associatif (scolaire et extra-scolaire) </a:t>
            </a:r>
          </a:p>
          <a:p>
            <a:pPr algn="just">
              <a:lnSpc>
                <a:spcPct val="80000"/>
              </a:lnSpc>
              <a:spcBef>
                <a:spcPts val="405"/>
              </a:spcBef>
              <a:buClr>
                <a:srgbClr val="ABC100"/>
              </a:buClr>
              <a:buSzPts val="2020"/>
            </a:pPr>
            <a:endParaRPr sz="3200" dirty="0">
              <a:solidFill>
                <a:srgbClr val="000000"/>
              </a:solidFill>
              <a:latin typeface="+mn-lt"/>
            </a:endParaRPr>
          </a:p>
          <a:p>
            <a:pPr marL="457189" indent="-457189" algn="just">
              <a:lnSpc>
                <a:spcPct val="80000"/>
              </a:lnSpc>
              <a:spcBef>
                <a:spcPts val="405"/>
              </a:spcBef>
              <a:buClr>
                <a:srgbClr val="ABC100"/>
              </a:buClr>
              <a:buSzPts val="2020"/>
              <a:buFont typeface="Noto Sans Symbols"/>
              <a:buChar char="✔"/>
            </a:pPr>
            <a:r>
              <a:rPr lang="fr-FR" sz="3200" b="1" dirty="0">
                <a:solidFill>
                  <a:srgbClr val="000000"/>
                </a:solidFill>
                <a:latin typeface="+mn-lt"/>
              </a:rPr>
              <a:t>Lettre de motivation </a:t>
            </a:r>
            <a:r>
              <a:rPr lang="fr-FR" sz="3200" dirty="0">
                <a:solidFill>
                  <a:srgbClr val="000000"/>
                </a:solidFill>
                <a:latin typeface="+mn-lt"/>
              </a:rPr>
              <a:t>(développée selon la singularité du parcours, ébauche de projet d’avenir, etc…)</a:t>
            </a:r>
            <a:endParaRPr sz="3600" dirty="0">
              <a:latin typeface="+mn-lt"/>
            </a:endParaRPr>
          </a:p>
          <a:p>
            <a:pPr marL="457189" indent="-286166" algn="just">
              <a:lnSpc>
                <a:spcPct val="80000"/>
              </a:lnSpc>
              <a:spcBef>
                <a:spcPts val="405"/>
              </a:spcBef>
              <a:buClr>
                <a:srgbClr val="000000"/>
              </a:buClr>
              <a:buSzPts val="2020"/>
            </a:pPr>
            <a:endParaRPr sz="2693" dirty="0">
              <a:solidFill>
                <a:srgbClr val="000000"/>
              </a:solidFill>
            </a:endParaRPr>
          </a:p>
          <a:p>
            <a:pPr marL="609585">
              <a:lnSpc>
                <a:spcPct val="80000"/>
              </a:lnSpc>
              <a:spcBef>
                <a:spcPts val="405"/>
              </a:spcBef>
              <a:buSzPts val="1800"/>
            </a:pPr>
            <a:endParaRPr sz="2293" dirty="0">
              <a:solidFill>
                <a:srgbClr val="000000"/>
              </a:solidFill>
            </a:endParaRPr>
          </a:p>
          <a:p>
            <a:pPr marL="457189" indent="-328498">
              <a:lnSpc>
                <a:spcPct val="80000"/>
              </a:lnSpc>
              <a:spcBef>
                <a:spcPts val="405"/>
              </a:spcBef>
              <a:buClr>
                <a:schemeClr val="dk1"/>
              </a:buClr>
              <a:buSzPts val="1520"/>
            </a:pPr>
            <a:endParaRPr sz="2027" dirty="0"/>
          </a:p>
        </p:txBody>
      </p:sp>
      <p:sp>
        <p:nvSpPr>
          <p:cNvPr id="218" name="Google Shape;218;p9"/>
          <p:cNvSpPr txBox="1"/>
          <p:nvPr/>
        </p:nvSpPr>
        <p:spPr>
          <a:xfrm>
            <a:off x="421863" y="135764"/>
            <a:ext cx="11348400" cy="879200"/>
          </a:xfrm>
          <a:prstGeom prst="rect">
            <a:avLst/>
          </a:prstGeom>
          <a:noFill/>
          <a:ln>
            <a:noFill/>
          </a:ln>
        </p:spPr>
        <p:txBody>
          <a:bodyPr spcFirstLastPara="1" wrap="square" lIns="121900" tIns="60933" rIns="121900" bIns="60933" anchor="ctr" anchorCtr="0">
            <a:noAutofit/>
          </a:bodyPr>
          <a:lstStyle/>
          <a:p>
            <a:pPr>
              <a:buClr>
                <a:schemeClr val="dk1"/>
              </a:buClr>
              <a:buSzPts val="2220"/>
            </a:pPr>
            <a:r>
              <a:rPr lang="fr-FR" sz="3200" b="1" dirty="0">
                <a:solidFill>
                  <a:schemeClr val="dk1"/>
                </a:solidFill>
                <a:ea typeface="Arial"/>
                <a:cs typeface="Arial"/>
                <a:sym typeface="Arial"/>
              </a:rPr>
              <a:t>ÉLÉMENTS D’APPRÉCIATION POUR ÉTUDIER LES VŒUX (SEF)</a:t>
            </a:r>
            <a:endParaRPr sz="3200" b="1" dirty="0">
              <a:solidFill>
                <a:schemeClr val="dk1"/>
              </a:solidFil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8"/>
                                        </p:tgtEl>
                                        <p:attrNameLst>
                                          <p:attrName>style.visibility</p:attrName>
                                        </p:attrNameLst>
                                      </p:cBhvr>
                                      <p:to>
                                        <p:strVal val="visible"/>
                                      </p:to>
                                    </p:set>
                                    <p:animEffect transition="in" filter="fade">
                                      <p:cBhvr>
                                        <p:cTn id="7" dur="500"/>
                                        <p:tgtEl>
                                          <p:spTgt spid="2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6">
                                            <p:txEl>
                                              <p:pRg st="0" end="0"/>
                                            </p:txEl>
                                          </p:spTgt>
                                        </p:tgtEl>
                                        <p:attrNameLst>
                                          <p:attrName>style.visibility</p:attrName>
                                        </p:attrNameLst>
                                      </p:cBhvr>
                                      <p:to>
                                        <p:strVal val="visible"/>
                                      </p:to>
                                    </p:set>
                                    <p:animEffect transition="in" filter="fade">
                                      <p:cBhvr>
                                        <p:cTn id="12" dur="500"/>
                                        <p:tgtEl>
                                          <p:spTgt spid="21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6">
                                            <p:txEl>
                                              <p:pRg st="2" end="2"/>
                                            </p:txEl>
                                          </p:spTgt>
                                        </p:tgtEl>
                                        <p:attrNameLst>
                                          <p:attrName>style.visibility</p:attrName>
                                        </p:attrNameLst>
                                      </p:cBhvr>
                                      <p:to>
                                        <p:strVal val="visible"/>
                                      </p:to>
                                    </p:set>
                                    <p:animEffect transition="in" filter="fade">
                                      <p:cBhvr>
                                        <p:cTn id="17" dur="500"/>
                                        <p:tgtEl>
                                          <p:spTgt spid="2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6">
                                            <p:txEl>
                                              <p:pRg st="4" end="4"/>
                                            </p:txEl>
                                          </p:spTgt>
                                        </p:tgtEl>
                                        <p:attrNameLst>
                                          <p:attrName>style.visibility</p:attrName>
                                        </p:attrNameLst>
                                      </p:cBhvr>
                                      <p:to>
                                        <p:strVal val="visible"/>
                                      </p:to>
                                    </p:set>
                                    <p:animEffect transition="in" filter="fade">
                                      <p:cBhvr>
                                        <p:cTn id="22" dur="500"/>
                                        <p:tgtEl>
                                          <p:spTgt spid="21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6">
                                            <p:txEl>
                                              <p:pRg st="6" end="6"/>
                                            </p:txEl>
                                          </p:spTgt>
                                        </p:tgtEl>
                                        <p:attrNameLst>
                                          <p:attrName>style.visibility</p:attrName>
                                        </p:attrNameLst>
                                      </p:cBhvr>
                                      <p:to>
                                        <p:strVal val="visible"/>
                                      </p:to>
                                    </p:set>
                                    <p:animEffect transition="in" filter="fade">
                                      <p:cBhvr>
                                        <p:cTn id="27" dur="500"/>
                                        <p:tgtEl>
                                          <p:spTgt spid="21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51"/>
          <p:cNvSpPr txBox="1">
            <a:spLocks noGrp="1"/>
          </p:cNvSpPr>
          <p:nvPr>
            <p:ph type="ctrTitle"/>
          </p:nvPr>
        </p:nvSpPr>
        <p:spPr>
          <a:xfrm>
            <a:off x="383933" y="-15297"/>
            <a:ext cx="11542800" cy="879200"/>
          </a:xfrm>
          <a:prstGeom prst="rect">
            <a:avLst/>
          </a:prstGeom>
          <a:noFill/>
          <a:ln>
            <a:noFill/>
          </a:ln>
        </p:spPr>
        <p:txBody>
          <a:bodyPr spcFirstLastPara="1" vert="horz" wrap="square" lIns="121900" tIns="60933" rIns="121900" bIns="60933" rtlCol="0" anchor="ctr" anchorCtr="0">
            <a:noAutofit/>
          </a:bodyPr>
          <a:lstStyle/>
          <a:p>
            <a:pPr>
              <a:buClr>
                <a:schemeClr val="dk1"/>
              </a:buClr>
              <a:buSzPts val="2300"/>
            </a:pPr>
            <a:r>
              <a:rPr lang="fr-FR" sz="3200" b="1" dirty="0">
                <a:solidFill>
                  <a:schemeClr val="dk1"/>
                </a:solidFill>
                <a:latin typeface="+mn-lt"/>
              </a:rPr>
              <a:t>ÉLÉMENTS D’APPRÉCIATION POUR ÉTUDIER LES VŒUX (SEF)</a:t>
            </a:r>
            <a:endParaRPr sz="3200" b="1" dirty="0">
              <a:solidFill>
                <a:schemeClr val="dk1"/>
              </a:solidFill>
              <a:latin typeface="+mn-lt"/>
            </a:endParaRPr>
          </a:p>
        </p:txBody>
      </p:sp>
      <p:sp>
        <p:nvSpPr>
          <p:cNvPr id="245" name="Google Shape;245;p51"/>
          <p:cNvSpPr txBox="1">
            <a:spLocks noGrp="1"/>
          </p:cNvSpPr>
          <p:nvPr>
            <p:ph type="subTitle" idx="1"/>
          </p:nvPr>
        </p:nvSpPr>
        <p:spPr>
          <a:xfrm>
            <a:off x="295933" y="1039000"/>
            <a:ext cx="11718800" cy="4780000"/>
          </a:xfrm>
          <a:prstGeom prst="rect">
            <a:avLst/>
          </a:prstGeom>
          <a:noFill/>
          <a:ln>
            <a:noFill/>
          </a:ln>
        </p:spPr>
        <p:txBody>
          <a:bodyPr spcFirstLastPara="1" vert="horz" wrap="square" lIns="121900" tIns="60933" rIns="121900" bIns="60933" rtlCol="0" anchor="t" anchorCtr="0">
            <a:noAutofit/>
          </a:bodyPr>
          <a:lstStyle/>
          <a:p>
            <a:pPr marL="380990" lvl="2" indent="-372524" algn="l">
              <a:lnSpc>
                <a:spcPct val="70000"/>
              </a:lnSpc>
              <a:spcBef>
                <a:spcPts val="0"/>
              </a:spcBef>
              <a:buClr>
                <a:schemeClr val="dk1"/>
              </a:buClr>
              <a:buSzPts val="1940"/>
              <a:buFont typeface="Arial"/>
              <a:buChar char="•"/>
            </a:pPr>
            <a:r>
              <a:rPr lang="fr-FR" sz="2800" b="1" dirty="0">
                <a:solidFill>
                  <a:schemeClr val="dk1"/>
                </a:solidFill>
                <a:latin typeface="+mn-lt"/>
              </a:rPr>
              <a:t>La fiche Avenir </a:t>
            </a:r>
            <a:r>
              <a:rPr lang="fr-FR" sz="2800" dirty="0">
                <a:solidFill>
                  <a:schemeClr val="dk1"/>
                </a:solidFill>
                <a:latin typeface="+mn-lt"/>
              </a:rPr>
              <a:t>: éléments d’appréciation du professeur principal et avis du chef d’établissement</a:t>
            </a:r>
            <a:endParaRPr sz="800" dirty="0">
              <a:solidFill>
                <a:schemeClr val="dk1"/>
              </a:solidFill>
              <a:latin typeface="+mn-lt"/>
            </a:endParaRPr>
          </a:p>
          <a:p>
            <a:pPr marL="380990" lvl="2" indent="-372524" algn="l">
              <a:lnSpc>
                <a:spcPct val="70000"/>
              </a:lnSpc>
              <a:spcBef>
                <a:spcPts val="544"/>
              </a:spcBef>
              <a:buClr>
                <a:schemeClr val="dk1"/>
              </a:buClr>
              <a:buSzPts val="1940"/>
              <a:buFont typeface="Arial"/>
              <a:buChar char="•"/>
            </a:pPr>
            <a:r>
              <a:rPr lang="fr-FR" sz="2800" b="1" dirty="0">
                <a:solidFill>
                  <a:schemeClr val="dk1"/>
                </a:solidFill>
                <a:latin typeface="+mn-lt"/>
              </a:rPr>
              <a:t>Les quatre domaines de compétences attendues en SE sont :</a:t>
            </a:r>
            <a:endParaRPr sz="2400" dirty="0">
              <a:solidFill>
                <a:schemeClr val="dk1"/>
              </a:solidFill>
              <a:latin typeface="+mn-lt"/>
            </a:endParaRPr>
          </a:p>
          <a:p>
            <a:pPr marL="836063" lvl="4" indent="-249332" algn="l">
              <a:lnSpc>
                <a:spcPct val="70000"/>
              </a:lnSpc>
              <a:spcBef>
                <a:spcPts val="408"/>
              </a:spcBef>
              <a:buClr>
                <a:schemeClr val="dk1"/>
              </a:buClr>
              <a:buSzPts val="1900"/>
              <a:buFont typeface="Noto Sans Symbols"/>
              <a:buChar char="❑"/>
            </a:pPr>
            <a:r>
              <a:rPr lang="fr-FR" sz="2000" dirty="0">
                <a:solidFill>
                  <a:schemeClr val="dk1"/>
                </a:solidFill>
                <a:latin typeface="+mn-lt"/>
              </a:rPr>
              <a:t> </a:t>
            </a:r>
            <a:r>
              <a:rPr lang="fr-FR" sz="2800" dirty="0">
                <a:solidFill>
                  <a:schemeClr val="dk1"/>
                </a:solidFill>
                <a:latin typeface="+mn-lt"/>
              </a:rPr>
              <a:t>Domaine des compétences en lien avec le raisonnement e/ ou les compétences scientifiques </a:t>
            </a:r>
          </a:p>
          <a:p>
            <a:pPr marL="836063" lvl="4" indent="-249332" algn="l">
              <a:lnSpc>
                <a:spcPct val="70000"/>
              </a:lnSpc>
              <a:spcBef>
                <a:spcPts val="408"/>
              </a:spcBef>
              <a:buClr>
                <a:schemeClr val="dk1"/>
              </a:buClr>
              <a:buSzPts val="1900"/>
              <a:buFont typeface="Noto Sans Symbols"/>
              <a:buChar char="❑"/>
            </a:pPr>
            <a:endParaRPr lang="fr-FR" sz="800" dirty="0">
              <a:solidFill>
                <a:schemeClr val="dk1"/>
              </a:solidFill>
              <a:latin typeface="+mn-lt"/>
            </a:endParaRPr>
          </a:p>
          <a:p>
            <a:pPr marL="836063" lvl="4" indent="-249332" algn="l">
              <a:lnSpc>
                <a:spcPct val="70000"/>
              </a:lnSpc>
              <a:spcBef>
                <a:spcPts val="408"/>
              </a:spcBef>
              <a:buClr>
                <a:schemeClr val="dk1"/>
              </a:buClr>
              <a:buSzPts val="1900"/>
              <a:buFont typeface="Noto Sans Symbols"/>
              <a:buChar char="❑"/>
            </a:pPr>
            <a:r>
              <a:rPr lang="fr-FR" sz="2800" dirty="0">
                <a:solidFill>
                  <a:schemeClr val="dk1"/>
                </a:solidFill>
                <a:latin typeface="+mn-lt"/>
              </a:rPr>
              <a:t>Domaine des compétences littéraires et argumentaires </a:t>
            </a:r>
          </a:p>
          <a:p>
            <a:pPr marL="836063" lvl="4" indent="-249332" algn="l">
              <a:lnSpc>
                <a:spcPct val="70000"/>
              </a:lnSpc>
              <a:spcBef>
                <a:spcPts val="408"/>
              </a:spcBef>
              <a:buClr>
                <a:schemeClr val="dk1"/>
              </a:buClr>
              <a:buSzPts val="1900"/>
              <a:buFont typeface="Noto Sans Symbols"/>
              <a:buChar char="❑"/>
            </a:pPr>
            <a:endParaRPr lang="fr-FR" sz="800" dirty="0">
              <a:solidFill>
                <a:schemeClr val="dk1"/>
              </a:solidFill>
              <a:latin typeface="+mn-lt"/>
            </a:endParaRPr>
          </a:p>
          <a:p>
            <a:pPr marL="836063" lvl="4" indent="-249332" algn="l">
              <a:lnSpc>
                <a:spcPct val="70000"/>
              </a:lnSpc>
              <a:spcBef>
                <a:spcPts val="408"/>
              </a:spcBef>
              <a:buClr>
                <a:schemeClr val="dk1"/>
              </a:buClr>
              <a:buSzPts val="1900"/>
              <a:buFont typeface="Noto Sans Symbols"/>
              <a:buChar char="❑"/>
            </a:pPr>
            <a:r>
              <a:rPr lang="fr-FR" sz="2800" dirty="0">
                <a:solidFill>
                  <a:schemeClr val="dk1"/>
                </a:solidFill>
                <a:latin typeface="+mn-lt"/>
              </a:rPr>
              <a:t>Domaine des compétences en lien avec la créativité, l’ouverture culturelle </a:t>
            </a:r>
          </a:p>
          <a:p>
            <a:pPr marL="586731" lvl="4" algn="l">
              <a:lnSpc>
                <a:spcPct val="70000"/>
              </a:lnSpc>
              <a:spcBef>
                <a:spcPts val="408"/>
              </a:spcBef>
              <a:buClr>
                <a:schemeClr val="dk1"/>
              </a:buClr>
              <a:buSzPts val="1900"/>
            </a:pPr>
            <a:endParaRPr sz="600" dirty="0">
              <a:latin typeface="+mn-lt"/>
            </a:endParaRPr>
          </a:p>
          <a:p>
            <a:pPr marL="836063" lvl="4" indent="-249332" algn="l">
              <a:lnSpc>
                <a:spcPct val="70000"/>
              </a:lnSpc>
              <a:spcBef>
                <a:spcPts val="408"/>
              </a:spcBef>
              <a:buClr>
                <a:schemeClr val="dk1"/>
              </a:buClr>
              <a:buSzPts val="1900"/>
              <a:buFont typeface="Noto Sans Symbols"/>
              <a:buChar char="❑"/>
            </a:pPr>
            <a:r>
              <a:rPr lang="fr-FR" sz="2800" dirty="0">
                <a:solidFill>
                  <a:schemeClr val="dk1"/>
                </a:solidFill>
                <a:latin typeface="+mn-lt"/>
              </a:rPr>
              <a:t> Domaine de l’investissement associatif et des responsabilités collectives</a:t>
            </a:r>
            <a:endParaRPr sz="2400" b="1" dirty="0">
              <a:solidFill>
                <a:schemeClr val="dk1"/>
              </a:solidFill>
              <a:latin typeface="+mn-lt"/>
            </a:endParaRPr>
          </a:p>
          <a:p>
            <a:pPr marL="618051" lvl="4" algn="l">
              <a:lnSpc>
                <a:spcPct val="70000"/>
              </a:lnSpc>
              <a:spcBef>
                <a:spcPts val="385"/>
              </a:spcBef>
              <a:buClr>
                <a:schemeClr val="dk1"/>
              </a:buClr>
              <a:buSzPts val="1445"/>
            </a:pPr>
            <a:endParaRPr lang="fr-FR" sz="1200" b="1" dirty="0">
              <a:solidFill>
                <a:srgbClr val="ABC100"/>
              </a:solidFill>
              <a:latin typeface="+mn-lt"/>
            </a:endParaRPr>
          </a:p>
          <a:p>
            <a:pPr marL="618051" lvl="4" algn="l">
              <a:lnSpc>
                <a:spcPct val="70000"/>
              </a:lnSpc>
              <a:spcBef>
                <a:spcPts val="385"/>
              </a:spcBef>
              <a:buClr>
                <a:schemeClr val="dk1"/>
              </a:buClr>
              <a:buSzPts val="1445"/>
            </a:pPr>
            <a:r>
              <a:rPr lang="fr-FR" sz="2800" b="1" dirty="0">
                <a:solidFill>
                  <a:srgbClr val="ABC100"/>
                </a:solidFill>
                <a:latin typeface="+mn-lt"/>
              </a:rPr>
              <a:t>Il existe différentes possibilités de réussir en SE : une faiblesse dans un domaine pourra être compensée par d’autres points forts ! </a:t>
            </a:r>
            <a:endParaRPr sz="2800" dirty="0">
              <a:latin typeface="+mn-lt"/>
            </a:endParaRPr>
          </a:p>
          <a:p>
            <a:pPr marL="618051" lvl="4" algn="l">
              <a:lnSpc>
                <a:spcPct val="70000"/>
              </a:lnSpc>
              <a:spcBef>
                <a:spcPts val="385"/>
              </a:spcBef>
              <a:buClr>
                <a:schemeClr val="dk1"/>
              </a:buClr>
              <a:buSzPts val="1445"/>
            </a:pPr>
            <a:endParaRPr sz="1400" b="1" dirty="0">
              <a:solidFill>
                <a:srgbClr val="0000FF"/>
              </a:solidFill>
              <a:latin typeface="+mn-lt"/>
            </a:endParaRPr>
          </a:p>
          <a:p>
            <a:pPr marL="618051" lvl="4" algn="l">
              <a:lnSpc>
                <a:spcPct val="70000"/>
              </a:lnSpc>
              <a:spcBef>
                <a:spcPts val="363"/>
              </a:spcBef>
              <a:buClr>
                <a:schemeClr val="dk1"/>
              </a:buClr>
              <a:buSzPts val="1360"/>
            </a:pPr>
            <a:r>
              <a:rPr lang="fr-FR" sz="2800" dirty="0">
                <a:solidFill>
                  <a:srgbClr val="FF0000"/>
                </a:solidFill>
                <a:latin typeface="+mn-lt"/>
              </a:rPr>
              <a:t>Un faible niveau général ou un niveau insuffisant dans deux domaines de compétences ou plus, vous conduira à reconsidérer votre projet de formation.</a:t>
            </a:r>
            <a:endParaRPr sz="2800" dirty="0">
              <a:latin typeface="+mn-lt"/>
            </a:endParaRPr>
          </a:p>
        </p:txBody>
      </p:sp>
      <p:sp>
        <p:nvSpPr>
          <p:cNvPr id="247" name="Google Shape;247;p51"/>
          <p:cNvSpPr/>
          <p:nvPr/>
        </p:nvSpPr>
        <p:spPr>
          <a:xfrm>
            <a:off x="452292" y="4332264"/>
            <a:ext cx="512400" cy="507600"/>
          </a:xfrm>
          <a:prstGeom prst="mathPlus">
            <a:avLst>
              <a:gd name="adj1" fmla="val 23520"/>
            </a:avLst>
          </a:prstGeom>
          <a:solidFill>
            <a:schemeClr val="dk1"/>
          </a:solidFill>
          <a:ln w="9525" cap="flat" cmpd="sng">
            <a:solidFill>
              <a:srgbClr val="4A7DBA"/>
            </a:solidFill>
            <a:prstDash val="solid"/>
            <a:round/>
            <a:headEnd type="none" w="sm" len="sm"/>
            <a:tailEnd type="none" w="sm" len="sm"/>
          </a:ln>
          <a:effectLst>
            <a:outerShdw blurRad="40000" dist="23000" dir="5400000" rotWithShape="0">
              <a:srgbClr val="000000">
                <a:alpha val="33725"/>
              </a:srgbClr>
            </a:outerShdw>
          </a:effectLst>
        </p:spPr>
        <p:txBody>
          <a:bodyPr spcFirstLastPara="1" wrap="square" lIns="121900" tIns="60933" rIns="121900" bIns="60933" anchor="ctr" anchorCtr="0">
            <a:noAutofit/>
          </a:bodyPr>
          <a:lstStyle/>
          <a:p>
            <a:pPr algn="ctr">
              <a:buClr>
                <a:srgbClr val="000000"/>
              </a:buClr>
              <a:buSzPts val="1800"/>
            </a:pPr>
            <a:endParaRPr sz="2400">
              <a:solidFill>
                <a:schemeClr val="dk1"/>
              </a:solidFill>
              <a:latin typeface="Calibri"/>
              <a:ea typeface="Calibri"/>
              <a:cs typeface="Calibri"/>
              <a:sym typeface="Calibri"/>
            </a:endParaRPr>
          </a:p>
        </p:txBody>
      </p:sp>
      <p:sp>
        <p:nvSpPr>
          <p:cNvPr id="248" name="Google Shape;248;p51"/>
          <p:cNvSpPr/>
          <p:nvPr/>
        </p:nvSpPr>
        <p:spPr>
          <a:xfrm>
            <a:off x="450292" y="5211677"/>
            <a:ext cx="514400" cy="482800"/>
          </a:xfrm>
          <a:prstGeom prst="mathMinus">
            <a:avLst>
              <a:gd name="adj1" fmla="val 23520"/>
            </a:avLst>
          </a:prstGeom>
          <a:solidFill>
            <a:srgbClr val="FF0000"/>
          </a:solidFill>
          <a:ln w="9525" cap="flat" cmpd="sng">
            <a:solidFill>
              <a:srgbClr val="4A7DBA"/>
            </a:solidFill>
            <a:prstDash val="solid"/>
            <a:round/>
            <a:headEnd type="none" w="sm" len="sm"/>
            <a:tailEnd type="none" w="sm" len="sm"/>
          </a:ln>
          <a:effectLst>
            <a:outerShdw blurRad="40000" dist="23000" dir="5400000" rotWithShape="0">
              <a:srgbClr val="000000">
                <a:alpha val="33725"/>
              </a:srgbClr>
            </a:outerShdw>
          </a:effectLst>
        </p:spPr>
        <p:txBody>
          <a:bodyPr spcFirstLastPara="1" wrap="square" lIns="121900" tIns="60933" rIns="121900" bIns="60933" anchor="ctr" anchorCtr="0">
            <a:noAutofit/>
          </a:bodyPr>
          <a:lstStyle/>
          <a:p>
            <a:pPr algn="ctr">
              <a:buClr>
                <a:srgbClr val="000000"/>
              </a:buClr>
              <a:buSzPts val="1800"/>
            </a:pPr>
            <a:endParaRPr sz="24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4"/>
                                        </p:tgtEl>
                                        <p:attrNameLst>
                                          <p:attrName>style.visibility</p:attrName>
                                        </p:attrNameLst>
                                      </p:cBhvr>
                                      <p:to>
                                        <p:strVal val="visible"/>
                                      </p:to>
                                    </p:set>
                                    <p:animEffect transition="in" filter="fade">
                                      <p:cBhvr>
                                        <p:cTn id="7" dur="500"/>
                                        <p:tgtEl>
                                          <p:spTgt spid="2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5">
                                            <p:txEl>
                                              <p:pRg st="0" end="0"/>
                                            </p:txEl>
                                          </p:spTgt>
                                        </p:tgtEl>
                                        <p:attrNameLst>
                                          <p:attrName>style.visibility</p:attrName>
                                        </p:attrNameLst>
                                      </p:cBhvr>
                                      <p:to>
                                        <p:strVal val="visible"/>
                                      </p:to>
                                    </p:set>
                                    <p:animEffect transition="in" filter="fade">
                                      <p:cBhvr>
                                        <p:cTn id="12" dur="500"/>
                                        <p:tgtEl>
                                          <p:spTgt spid="24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5">
                                            <p:txEl>
                                              <p:pRg st="1" end="1"/>
                                            </p:txEl>
                                          </p:spTgt>
                                        </p:tgtEl>
                                        <p:attrNameLst>
                                          <p:attrName>style.visibility</p:attrName>
                                        </p:attrNameLst>
                                      </p:cBhvr>
                                      <p:to>
                                        <p:strVal val="visible"/>
                                      </p:to>
                                    </p:set>
                                    <p:animEffect transition="in" filter="fade">
                                      <p:cBhvr>
                                        <p:cTn id="17" dur="500"/>
                                        <p:tgtEl>
                                          <p:spTgt spid="24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5">
                                            <p:txEl>
                                              <p:pRg st="2" end="2"/>
                                            </p:txEl>
                                          </p:spTgt>
                                        </p:tgtEl>
                                        <p:attrNameLst>
                                          <p:attrName>style.visibility</p:attrName>
                                        </p:attrNameLst>
                                      </p:cBhvr>
                                      <p:to>
                                        <p:strVal val="visible"/>
                                      </p:to>
                                    </p:set>
                                    <p:animEffect transition="in" filter="fade">
                                      <p:cBhvr>
                                        <p:cTn id="22" dur="500"/>
                                        <p:tgtEl>
                                          <p:spTgt spid="24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5">
                                            <p:txEl>
                                              <p:pRg st="4" end="4"/>
                                            </p:txEl>
                                          </p:spTgt>
                                        </p:tgtEl>
                                        <p:attrNameLst>
                                          <p:attrName>style.visibility</p:attrName>
                                        </p:attrNameLst>
                                      </p:cBhvr>
                                      <p:to>
                                        <p:strVal val="visible"/>
                                      </p:to>
                                    </p:set>
                                    <p:animEffect transition="in" filter="fade">
                                      <p:cBhvr>
                                        <p:cTn id="27" dur="500"/>
                                        <p:tgtEl>
                                          <p:spTgt spid="24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45">
                                            <p:txEl>
                                              <p:pRg st="6" end="6"/>
                                            </p:txEl>
                                          </p:spTgt>
                                        </p:tgtEl>
                                        <p:attrNameLst>
                                          <p:attrName>style.visibility</p:attrName>
                                        </p:attrNameLst>
                                      </p:cBhvr>
                                      <p:to>
                                        <p:strVal val="visible"/>
                                      </p:to>
                                    </p:set>
                                    <p:animEffect transition="in" filter="fade">
                                      <p:cBhvr>
                                        <p:cTn id="32" dur="500"/>
                                        <p:tgtEl>
                                          <p:spTgt spid="24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45">
                                            <p:txEl>
                                              <p:pRg st="8" end="8"/>
                                            </p:txEl>
                                          </p:spTgt>
                                        </p:tgtEl>
                                        <p:attrNameLst>
                                          <p:attrName>style.visibility</p:attrName>
                                        </p:attrNameLst>
                                      </p:cBhvr>
                                      <p:to>
                                        <p:strVal val="visible"/>
                                      </p:to>
                                    </p:set>
                                    <p:animEffect transition="in" filter="fade">
                                      <p:cBhvr>
                                        <p:cTn id="37" dur="500"/>
                                        <p:tgtEl>
                                          <p:spTgt spid="245">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47"/>
                                        </p:tgtEl>
                                        <p:attrNameLst>
                                          <p:attrName>style.visibility</p:attrName>
                                        </p:attrNameLst>
                                      </p:cBhvr>
                                      <p:to>
                                        <p:strVal val="visible"/>
                                      </p:to>
                                    </p:set>
                                    <p:animEffect transition="in" filter="fade">
                                      <p:cBhvr>
                                        <p:cTn id="42" dur="500"/>
                                        <p:tgtEl>
                                          <p:spTgt spid="24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45">
                                            <p:txEl>
                                              <p:pRg st="10" end="10"/>
                                            </p:txEl>
                                          </p:spTgt>
                                        </p:tgtEl>
                                        <p:attrNameLst>
                                          <p:attrName>style.visibility</p:attrName>
                                        </p:attrNameLst>
                                      </p:cBhvr>
                                      <p:to>
                                        <p:strVal val="visible"/>
                                      </p:to>
                                    </p:set>
                                    <p:animEffect transition="in" filter="fade">
                                      <p:cBhvr>
                                        <p:cTn id="47" dur="500"/>
                                        <p:tgtEl>
                                          <p:spTgt spid="245">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48"/>
                                        </p:tgtEl>
                                        <p:attrNameLst>
                                          <p:attrName>style.visibility</p:attrName>
                                        </p:attrNameLst>
                                      </p:cBhvr>
                                      <p:to>
                                        <p:strVal val="visible"/>
                                      </p:to>
                                    </p:set>
                                    <p:animEffect transition="in" filter="fade">
                                      <p:cBhvr>
                                        <p:cTn id="52" dur="500"/>
                                        <p:tgtEl>
                                          <p:spTgt spid="24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45">
                                            <p:txEl>
                                              <p:pRg st="12" end="12"/>
                                            </p:txEl>
                                          </p:spTgt>
                                        </p:tgtEl>
                                        <p:attrNameLst>
                                          <p:attrName>style.visibility</p:attrName>
                                        </p:attrNameLst>
                                      </p:cBhvr>
                                      <p:to>
                                        <p:strVal val="visible"/>
                                      </p:to>
                                    </p:set>
                                    <p:animEffect transition="in" filter="fade">
                                      <p:cBhvr>
                                        <p:cTn id="57" dur="500"/>
                                        <p:tgtEl>
                                          <p:spTgt spid="24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 grpId="0"/>
      <p:bldP spid="247" grpId="0" animBg="1"/>
      <p:bldP spid="24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23"/>
          <p:cNvSpPr txBox="1">
            <a:spLocks noGrp="1"/>
          </p:cNvSpPr>
          <p:nvPr>
            <p:ph type="ctrTitle"/>
          </p:nvPr>
        </p:nvSpPr>
        <p:spPr>
          <a:xfrm>
            <a:off x="340300" y="1242867"/>
            <a:ext cx="11474400" cy="3817600"/>
          </a:xfrm>
          <a:prstGeom prst="rect">
            <a:avLst/>
          </a:prstGeom>
          <a:noFill/>
          <a:ln>
            <a:noFill/>
          </a:ln>
        </p:spPr>
        <p:txBody>
          <a:bodyPr spcFirstLastPara="1" vert="horz" wrap="square" lIns="121900" tIns="60933" rIns="121900" bIns="60933" rtlCol="0" anchor="ctr" anchorCtr="0">
            <a:noAutofit/>
          </a:bodyPr>
          <a:lstStyle/>
          <a:p>
            <a:r>
              <a:rPr lang="fr-FR" sz="6000" b="1" dirty="0">
                <a:latin typeface="+mn-lt"/>
              </a:rPr>
              <a:t>Exemple d’emploi du temps pour vous donner une idée du rythme des études…</a:t>
            </a:r>
            <a:endParaRPr sz="5400" b="1" dirty="0">
              <a:latin typeface="+mn-l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274" name="Google Shape;274;p9"/>
          <p:cNvPicPr preferRelativeResize="0"/>
          <p:nvPr/>
        </p:nvPicPr>
        <p:blipFill rotWithShape="1">
          <a:blip r:embed="rId3">
            <a:alphaModFix/>
          </a:blip>
          <a:srcRect/>
          <a:stretch/>
        </p:blipFill>
        <p:spPr>
          <a:xfrm>
            <a:off x="8959200" y="6280800"/>
            <a:ext cx="1791360" cy="474240"/>
          </a:xfrm>
          <a:prstGeom prst="rect">
            <a:avLst/>
          </a:prstGeom>
          <a:noFill/>
          <a:ln>
            <a:noFill/>
          </a:ln>
        </p:spPr>
      </p:pic>
      <p:sp>
        <p:nvSpPr>
          <p:cNvPr id="275" name="Google Shape;275;p9"/>
          <p:cNvSpPr/>
          <p:nvPr/>
        </p:nvSpPr>
        <p:spPr>
          <a:xfrm>
            <a:off x="194160" y="104079"/>
            <a:ext cx="12011376" cy="1008959"/>
          </a:xfrm>
          <a:prstGeom prst="rect">
            <a:avLst/>
          </a:prstGeom>
          <a:noFill/>
          <a:ln>
            <a:noFill/>
          </a:ln>
        </p:spPr>
        <p:txBody>
          <a:bodyPr spcFirstLastPara="1" wrap="square" lIns="120000" tIns="60000" rIns="120000" bIns="60000" anchor="ctr" anchorCtr="0">
            <a:noAutofit/>
          </a:bodyPr>
          <a:lstStyle/>
          <a:p>
            <a:pPr algn="ctr"/>
            <a:r>
              <a:rPr lang="fr-FR" sz="5867" b="1" dirty="0">
                <a:solidFill>
                  <a:srgbClr val="000000"/>
                </a:solidFill>
                <a:latin typeface="Calibri"/>
                <a:ea typeface="Calibri"/>
                <a:cs typeface="Calibri"/>
                <a:sym typeface="Calibri"/>
              </a:rPr>
              <a:t>Emploi du temps – L1 SE – S1</a:t>
            </a:r>
            <a:endParaRPr sz="2400" dirty="0"/>
          </a:p>
        </p:txBody>
      </p:sp>
      <p:sp>
        <p:nvSpPr>
          <p:cNvPr id="276" name="Google Shape;276;p9"/>
          <p:cNvSpPr/>
          <p:nvPr/>
        </p:nvSpPr>
        <p:spPr>
          <a:xfrm>
            <a:off x="194160" y="2045101"/>
            <a:ext cx="11561760" cy="4676819"/>
          </a:xfrm>
          <a:prstGeom prst="rect">
            <a:avLst/>
          </a:prstGeom>
          <a:noFill/>
          <a:ln>
            <a:noFill/>
          </a:ln>
        </p:spPr>
        <p:txBody>
          <a:bodyPr spcFirstLastPara="1" wrap="square" lIns="120000" tIns="60000" rIns="120000" bIns="60000" anchor="t" anchorCtr="0">
            <a:noAutofit/>
          </a:bodyPr>
          <a:lstStyle/>
          <a:p>
            <a:pPr marL="960" algn="just"/>
            <a:endParaRPr sz="3733">
              <a:solidFill>
                <a:schemeClr val="dk1"/>
              </a:solidFill>
              <a:latin typeface="Calibri"/>
              <a:ea typeface="Calibri"/>
              <a:cs typeface="Calibri"/>
              <a:sym typeface="Calibri"/>
            </a:endParaRPr>
          </a:p>
        </p:txBody>
      </p:sp>
      <p:pic>
        <p:nvPicPr>
          <p:cNvPr id="3" name="Image 2">
            <a:extLst>
              <a:ext uri="{FF2B5EF4-FFF2-40B4-BE49-F238E27FC236}">
                <a16:creationId xmlns:a16="http://schemas.microsoft.com/office/drawing/2014/main" id="{75E21474-61FF-430C-A56C-DE9BBF1D4FF2}"/>
              </a:ext>
            </a:extLst>
          </p:cNvPr>
          <p:cNvPicPr>
            <a:picLocks noChangeAspect="1"/>
          </p:cNvPicPr>
          <p:nvPr/>
        </p:nvPicPr>
        <p:blipFill>
          <a:blip r:embed="rId4"/>
          <a:stretch>
            <a:fillRect/>
          </a:stretch>
        </p:blipFill>
        <p:spPr>
          <a:xfrm>
            <a:off x="1272383" y="1011918"/>
            <a:ext cx="9478177" cy="523576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5"/>
                                        </p:tgtEl>
                                        <p:attrNameLst>
                                          <p:attrName>style.visibility</p:attrName>
                                        </p:attrNameLst>
                                      </p:cBhvr>
                                      <p:to>
                                        <p:strVal val="visible"/>
                                      </p:to>
                                    </p:set>
                                    <p:animEffect transition="in" filter="fade">
                                      <p:cBhvr>
                                        <p:cTn id="7" dur="500"/>
                                        <p:tgtEl>
                                          <p:spTgt spid="2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274" name="Google Shape;274;p9"/>
          <p:cNvPicPr preferRelativeResize="0"/>
          <p:nvPr/>
        </p:nvPicPr>
        <p:blipFill rotWithShape="1">
          <a:blip r:embed="rId3">
            <a:alphaModFix/>
          </a:blip>
          <a:srcRect/>
          <a:stretch/>
        </p:blipFill>
        <p:spPr>
          <a:xfrm>
            <a:off x="8959200" y="6280800"/>
            <a:ext cx="1791360" cy="474240"/>
          </a:xfrm>
          <a:prstGeom prst="rect">
            <a:avLst/>
          </a:prstGeom>
          <a:noFill/>
          <a:ln>
            <a:noFill/>
          </a:ln>
        </p:spPr>
      </p:pic>
      <p:sp>
        <p:nvSpPr>
          <p:cNvPr id="275" name="Google Shape;275;p9"/>
          <p:cNvSpPr/>
          <p:nvPr/>
        </p:nvSpPr>
        <p:spPr>
          <a:xfrm>
            <a:off x="180624" y="471632"/>
            <a:ext cx="12011376" cy="2621192"/>
          </a:xfrm>
          <a:prstGeom prst="rect">
            <a:avLst/>
          </a:prstGeom>
          <a:noFill/>
          <a:ln>
            <a:noFill/>
          </a:ln>
        </p:spPr>
        <p:txBody>
          <a:bodyPr spcFirstLastPara="1" wrap="square" lIns="120000" tIns="60000" rIns="120000" bIns="60000" anchor="ctr" anchorCtr="0">
            <a:noAutofit/>
          </a:bodyPr>
          <a:lstStyle/>
          <a:p>
            <a:pPr algn="ctr"/>
            <a:r>
              <a:rPr lang="fr-FR" sz="5867" b="1" dirty="0">
                <a:solidFill>
                  <a:srgbClr val="000000"/>
                </a:solidFill>
                <a:latin typeface="Calibri"/>
                <a:ea typeface="Calibri"/>
                <a:cs typeface="Calibri"/>
                <a:sym typeface="Calibri"/>
              </a:rPr>
              <a:t>Des </a:t>
            </a:r>
            <a:r>
              <a:rPr lang="fr-FR" sz="5867" b="1" dirty="0" err="1">
                <a:solidFill>
                  <a:srgbClr val="000000"/>
                </a:solidFill>
                <a:latin typeface="Calibri"/>
                <a:ea typeface="Calibri"/>
                <a:cs typeface="Calibri"/>
                <a:sym typeface="Calibri"/>
              </a:rPr>
              <a:t>étudiant.e.s</a:t>
            </a:r>
            <a:r>
              <a:rPr lang="fr-FR" sz="5867" b="1" dirty="0">
                <a:solidFill>
                  <a:srgbClr val="000000"/>
                </a:solidFill>
                <a:latin typeface="Calibri"/>
                <a:ea typeface="Calibri"/>
                <a:cs typeface="Calibri"/>
                <a:sym typeface="Calibri"/>
              </a:rPr>
              <a:t> parlent de la licence de Sciences de l’Éducation</a:t>
            </a:r>
          </a:p>
          <a:p>
            <a:pPr algn="ctr"/>
            <a:r>
              <a:rPr lang="fr-FR" sz="2800" b="1" dirty="0">
                <a:solidFill>
                  <a:srgbClr val="000000"/>
                </a:solidFill>
                <a:latin typeface="Calibri"/>
                <a:ea typeface="Calibri"/>
                <a:cs typeface="Calibri"/>
                <a:sym typeface="Calibri"/>
              </a:rPr>
              <a:t>Parcours École et Enseignement (EE)</a:t>
            </a:r>
          </a:p>
          <a:p>
            <a:pPr algn="ctr"/>
            <a:r>
              <a:rPr lang="fr-FR" sz="2800" b="1" dirty="0">
                <a:solidFill>
                  <a:srgbClr val="000000"/>
                </a:solidFill>
                <a:latin typeface="Calibri"/>
                <a:ea typeface="Calibri"/>
                <a:cs typeface="Calibri"/>
                <a:sym typeface="Calibri"/>
              </a:rPr>
              <a:t>Parcours Éducation et Formation (EF)</a:t>
            </a:r>
          </a:p>
          <a:p>
            <a:pPr algn="ctr"/>
            <a:endParaRPr sz="2400" dirty="0"/>
          </a:p>
        </p:txBody>
      </p:sp>
      <p:sp>
        <p:nvSpPr>
          <p:cNvPr id="276" name="Google Shape;276;p9"/>
          <p:cNvSpPr/>
          <p:nvPr/>
        </p:nvSpPr>
        <p:spPr>
          <a:xfrm>
            <a:off x="194160" y="2045101"/>
            <a:ext cx="11561760" cy="4676819"/>
          </a:xfrm>
          <a:prstGeom prst="rect">
            <a:avLst/>
          </a:prstGeom>
          <a:noFill/>
          <a:ln>
            <a:noFill/>
          </a:ln>
        </p:spPr>
        <p:txBody>
          <a:bodyPr spcFirstLastPara="1" wrap="square" lIns="120000" tIns="60000" rIns="120000" bIns="60000" anchor="t" anchorCtr="0">
            <a:noAutofit/>
          </a:bodyPr>
          <a:lstStyle/>
          <a:p>
            <a:pPr marL="960" algn="just"/>
            <a:endParaRPr sz="3733">
              <a:solidFill>
                <a:schemeClr val="dk1"/>
              </a:solidFill>
              <a:latin typeface="Calibri"/>
              <a:ea typeface="Calibri"/>
              <a:cs typeface="Calibri"/>
              <a:sym typeface="Calibri"/>
            </a:endParaRPr>
          </a:p>
        </p:txBody>
      </p:sp>
      <p:pic>
        <p:nvPicPr>
          <p:cNvPr id="6" name="Image 5">
            <a:hlinkClick r:id="rId4"/>
            <a:extLst>
              <a:ext uri="{FF2B5EF4-FFF2-40B4-BE49-F238E27FC236}">
                <a16:creationId xmlns:a16="http://schemas.microsoft.com/office/drawing/2014/main" id="{F3390BBD-5095-41BF-BCD6-DA4A64B07005}"/>
              </a:ext>
            </a:extLst>
          </p:cNvPr>
          <p:cNvPicPr>
            <a:picLocks noChangeAspect="1"/>
          </p:cNvPicPr>
          <p:nvPr/>
        </p:nvPicPr>
        <p:blipFill>
          <a:blip r:embed="rId5"/>
          <a:stretch>
            <a:fillRect/>
          </a:stretch>
        </p:blipFill>
        <p:spPr>
          <a:xfrm>
            <a:off x="4571633" y="3139106"/>
            <a:ext cx="3048734" cy="3536531"/>
          </a:xfrm>
          <a:prstGeom prst="rect">
            <a:avLst/>
          </a:prstGeom>
        </p:spPr>
      </p:pic>
    </p:spTree>
    <p:extLst>
      <p:ext uri="{BB962C8B-B14F-4D97-AF65-F5344CB8AC3E}">
        <p14:creationId xmlns:p14="http://schemas.microsoft.com/office/powerpoint/2010/main" val="737228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5"/>
                                        </p:tgtEl>
                                        <p:attrNameLst>
                                          <p:attrName>style.visibility</p:attrName>
                                        </p:attrNameLst>
                                      </p:cBhvr>
                                      <p:to>
                                        <p:strVal val="visible"/>
                                      </p:to>
                                    </p:set>
                                    <p:animEffect transition="in" filter="fade">
                                      <p:cBhvr>
                                        <p:cTn id="7" dur="500"/>
                                        <p:tgtEl>
                                          <p:spTgt spid="2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cxnSp>
        <p:nvCxnSpPr>
          <p:cNvPr id="164" name="Google Shape;164;p1"/>
          <p:cNvCxnSpPr/>
          <p:nvPr/>
        </p:nvCxnSpPr>
        <p:spPr>
          <a:xfrm>
            <a:off x="695493" y="2117188"/>
            <a:ext cx="8534400" cy="0"/>
          </a:xfrm>
          <a:prstGeom prst="straightConnector1">
            <a:avLst/>
          </a:prstGeom>
          <a:noFill/>
          <a:ln w="25400" cap="flat" cmpd="sng">
            <a:solidFill>
              <a:schemeClr val="dk1"/>
            </a:solidFill>
            <a:prstDash val="solid"/>
            <a:round/>
            <a:headEnd type="none" w="sm" len="sm"/>
            <a:tailEnd type="none" w="sm" len="sm"/>
          </a:ln>
        </p:spPr>
      </p:cxnSp>
      <p:sp>
        <p:nvSpPr>
          <p:cNvPr id="165" name="Google Shape;165;p1"/>
          <p:cNvSpPr/>
          <p:nvPr/>
        </p:nvSpPr>
        <p:spPr>
          <a:xfrm rot="-2700000">
            <a:off x="-105755" y="1709976"/>
            <a:ext cx="583221" cy="583221"/>
          </a:xfrm>
          <a:prstGeom prst="rect">
            <a:avLst/>
          </a:prstGeom>
          <a:solidFill>
            <a:srgbClr val="ABC100"/>
          </a:solidFill>
          <a:ln>
            <a:noFill/>
          </a:ln>
        </p:spPr>
        <p:txBody>
          <a:bodyPr spcFirstLastPara="1" wrap="square" lIns="121900" tIns="60933" rIns="121900" bIns="60933" anchor="ctr" anchorCtr="0">
            <a:noAutofit/>
          </a:bodyPr>
          <a:lstStyle/>
          <a:p>
            <a:pPr algn="ctr">
              <a:buClr>
                <a:srgbClr val="000000"/>
              </a:buClr>
              <a:buSzPts val="1800"/>
            </a:pPr>
            <a:endParaRPr sz="2400">
              <a:solidFill>
                <a:srgbClr val="FFE500"/>
              </a:solidFill>
              <a:latin typeface="Arial"/>
              <a:ea typeface="Arial"/>
              <a:cs typeface="Arial"/>
              <a:sym typeface="Arial"/>
            </a:endParaRPr>
          </a:p>
        </p:txBody>
      </p:sp>
      <p:sp>
        <p:nvSpPr>
          <p:cNvPr id="168" name="Google Shape;168;p1"/>
          <p:cNvSpPr txBox="1"/>
          <p:nvPr/>
        </p:nvSpPr>
        <p:spPr>
          <a:xfrm>
            <a:off x="1621133" y="2506460"/>
            <a:ext cx="8949733" cy="4021687"/>
          </a:xfrm>
          <a:prstGeom prst="rect">
            <a:avLst/>
          </a:prstGeom>
          <a:noFill/>
          <a:ln>
            <a:noFill/>
          </a:ln>
        </p:spPr>
        <p:txBody>
          <a:bodyPr spcFirstLastPara="1" wrap="square" lIns="121900" tIns="60933" rIns="121900" bIns="60933" anchor="t" anchorCtr="0">
            <a:spAutoFit/>
          </a:bodyPr>
          <a:lstStyle/>
          <a:p>
            <a:pPr algn="ctr"/>
            <a:r>
              <a:rPr lang="fr-FR" sz="8800" b="1" dirty="0">
                <a:solidFill>
                  <a:srgbClr val="7030A0"/>
                </a:solidFill>
                <a:ea typeface="Arial"/>
                <a:cs typeface="Arial"/>
                <a:sym typeface="Arial"/>
              </a:rPr>
              <a:t>PPPE</a:t>
            </a:r>
          </a:p>
          <a:p>
            <a:pPr algn="ctr"/>
            <a:r>
              <a:rPr lang="fr-FR" sz="4800" b="1" dirty="0"/>
              <a:t>(PARCOURS PRÉPARATOIRE AU PROFESSORAT DES ÉCOLES)</a:t>
            </a:r>
          </a:p>
          <a:p>
            <a:pPr algn="ctr"/>
            <a:endParaRPr lang="fr-FR" sz="4267" b="1" dirty="0"/>
          </a:p>
          <a:p>
            <a:pPr algn="ctr"/>
            <a:r>
              <a:rPr lang="fr-FR" sz="2667" b="1" i="1" dirty="0">
                <a:solidFill>
                  <a:srgbClr val="000000"/>
                </a:solidFill>
                <a:latin typeface="Arial"/>
                <a:ea typeface="Arial"/>
                <a:cs typeface="Arial"/>
                <a:sym typeface="Arial"/>
              </a:rPr>
              <a:t> </a:t>
            </a:r>
            <a:endParaRPr sz="2667" b="1" i="1" dirty="0">
              <a:solidFill>
                <a:srgbClr val="000000"/>
              </a:solidFill>
              <a:latin typeface="Arial"/>
              <a:ea typeface="Arial"/>
              <a:cs typeface="Arial"/>
              <a:sym typeface="Arial"/>
            </a:endParaRPr>
          </a:p>
        </p:txBody>
      </p:sp>
      <p:pic>
        <p:nvPicPr>
          <p:cNvPr id="6" name="Image 5">
            <a:extLst>
              <a:ext uri="{FF2B5EF4-FFF2-40B4-BE49-F238E27FC236}">
                <a16:creationId xmlns:a16="http://schemas.microsoft.com/office/drawing/2014/main" id="{2B4A6200-07E7-4C96-B95D-25BB0E31E920}"/>
              </a:ext>
            </a:extLst>
          </p:cNvPr>
          <p:cNvPicPr>
            <a:picLocks noChangeAspect="1"/>
          </p:cNvPicPr>
          <p:nvPr/>
        </p:nvPicPr>
        <p:blipFill>
          <a:blip r:embed="rId3"/>
          <a:stretch>
            <a:fillRect/>
          </a:stretch>
        </p:blipFill>
        <p:spPr>
          <a:xfrm>
            <a:off x="331487" y="329853"/>
            <a:ext cx="3211814" cy="65822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7" name="Rectangle 6">
            <a:extLst>
              <a:ext uri="{FF2B5EF4-FFF2-40B4-BE49-F238E27FC236}">
                <a16:creationId xmlns:a16="http://schemas.microsoft.com/office/drawing/2014/main" id="{00138E8F-7793-4077-9108-6A4BEDCC789C}"/>
              </a:ext>
            </a:extLst>
          </p:cNvPr>
          <p:cNvSpPr/>
          <p:nvPr/>
        </p:nvSpPr>
        <p:spPr>
          <a:xfrm>
            <a:off x="1331987" y="4330083"/>
            <a:ext cx="9162881" cy="1364541"/>
          </a:xfrm>
          <a:prstGeom prst="rect">
            <a:avLst/>
          </a:prstGeom>
        </p:spPr>
        <p:txBody>
          <a:bodyPr wrap="square">
            <a:spAutoFit/>
          </a:bodyPr>
          <a:lstStyle/>
          <a:p>
            <a:pPr algn="ctr"/>
            <a:r>
              <a:rPr lang="fr-FR" sz="3200" b="1" dirty="0"/>
              <a:t>Frédéric </a:t>
            </a:r>
            <a:r>
              <a:rPr lang="fr-FR" sz="3200" b="1" dirty="0" err="1"/>
              <a:t>Pogent</a:t>
            </a:r>
            <a:r>
              <a:rPr lang="fr-FR" sz="3200" b="1" dirty="0"/>
              <a:t> </a:t>
            </a:r>
          </a:p>
          <a:p>
            <a:pPr algn="ctr"/>
            <a:r>
              <a:rPr lang="fr-FR" b="1" dirty="0"/>
              <a:t>Maître de conférences en Sciences de l'Éducation et de la Formation (CREAD)</a:t>
            </a:r>
          </a:p>
          <a:p>
            <a:pPr algn="ctr"/>
            <a:r>
              <a:rPr lang="fr-FR" b="1" i="1" dirty="0"/>
              <a:t>Responsable du département Sciences de l'Éducation </a:t>
            </a:r>
          </a:p>
          <a:p>
            <a:pPr algn="ctr"/>
            <a:endParaRPr lang="fr-FR" sz="1467" b="1" i="1" dirty="0"/>
          </a:p>
        </p:txBody>
      </p:sp>
      <p:sp>
        <p:nvSpPr>
          <p:cNvPr id="8" name="Rectangle 7">
            <a:extLst>
              <a:ext uri="{FF2B5EF4-FFF2-40B4-BE49-F238E27FC236}">
                <a16:creationId xmlns:a16="http://schemas.microsoft.com/office/drawing/2014/main" id="{071FD9FF-849D-4DDD-B3DA-B73C1299C72F}"/>
              </a:ext>
            </a:extLst>
          </p:cNvPr>
          <p:cNvSpPr/>
          <p:nvPr/>
        </p:nvSpPr>
        <p:spPr>
          <a:xfrm>
            <a:off x="1331988" y="1001484"/>
            <a:ext cx="9162881" cy="2862322"/>
          </a:xfrm>
          <a:prstGeom prst="rect">
            <a:avLst/>
          </a:prstGeom>
        </p:spPr>
        <p:txBody>
          <a:bodyPr wrap="square">
            <a:spAutoFit/>
          </a:bodyPr>
          <a:lstStyle/>
          <a:p>
            <a:pPr algn="ctr"/>
            <a:r>
              <a:rPr lang="fr-FR" sz="5400" b="1" dirty="0"/>
              <a:t>Licence de Sciences de l'Éducation et de la Formation</a:t>
            </a:r>
          </a:p>
          <a:p>
            <a:pPr algn="ctr"/>
            <a:endParaRPr lang="fr-FR" b="1" dirty="0"/>
          </a:p>
          <a:p>
            <a:pPr algn="ctr"/>
            <a:r>
              <a:rPr lang="fr-FR" b="1" dirty="0"/>
              <a:t>Parcours EE (Ecole et Enseignement)</a:t>
            </a:r>
          </a:p>
          <a:p>
            <a:pPr algn="ctr"/>
            <a:r>
              <a:rPr lang="fr-FR" b="1" dirty="0"/>
              <a:t>Parcours EF (Education et Formation)  </a:t>
            </a:r>
          </a:p>
          <a:p>
            <a:pPr algn="ctr"/>
            <a:r>
              <a:rPr lang="fr-FR" b="1" dirty="0"/>
              <a:t>PPPE (Parcours Préparatoire au Professorat des Ecoles - </a:t>
            </a:r>
            <a:r>
              <a:rPr lang="fr-FR" b="1" i="1" dirty="0"/>
              <a:t>Bilingue Français-Breton)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51"/>
          <p:cNvSpPr txBox="1">
            <a:spLocks noGrp="1"/>
          </p:cNvSpPr>
          <p:nvPr>
            <p:ph type="ctrTitle"/>
          </p:nvPr>
        </p:nvSpPr>
        <p:spPr>
          <a:xfrm>
            <a:off x="375677" y="-133442"/>
            <a:ext cx="11542800" cy="879200"/>
          </a:xfrm>
          <a:prstGeom prst="rect">
            <a:avLst/>
          </a:prstGeom>
          <a:noFill/>
          <a:ln>
            <a:noFill/>
          </a:ln>
        </p:spPr>
        <p:txBody>
          <a:bodyPr spcFirstLastPara="1" vert="horz" wrap="square" lIns="121900" tIns="60933" rIns="121900" bIns="60933" rtlCol="0" anchor="ctr" anchorCtr="0">
            <a:noAutofit/>
          </a:bodyPr>
          <a:lstStyle/>
          <a:p>
            <a:pPr>
              <a:buClr>
                <a:schemeClr val="dk1"/>
              </a:buClr>
              <a:buSzPts val="2300"/>
            </a:pPr>
            <a:r>
              <a:rPr lang="fr-FR" sz="3200" b="1" dirty="0">
                <a:solidFill>
                  <a:schemeClr val="dk1"/>
                </a:solidFill>
                <a:latin typeface="+mn-lt"/>
              </a:rPr>
              <a:t>ÉLÉMENTS D’APPRÉCIATION POUR ÉTUDIER LES VŒUX (PPPE)</a:t>
            </a:r>
            <a:endParaRPr sz="3200" b="1" dirty="0">
              <a:solidFill>
                <a:schemeClr val="dk1"/>
              </a:solidFill>
              <a:latin typeface="+mn-lt"/>
            </a:endParaRPr>
          </a:p>
        </p:txBody>
      </p:sp>
      <p:sp>
        <p:nvSpPr>
          <p:cNvPr id="245" name="Google Shape;245;p51"/>
          <p:cNvSpPr txBox="1">
            <a:spLocks noGrp="1"/>
          </p:cNvSpPr>
          <p:nvPr>
            <p:ph type="subTitle" idx="1"/>
          </p:nvPr>
        </p:nvSpPr>
        <p:spPr>
          <a:xfrm>
            <a:off x="353267" y="693271"/>
            <a:ext cx="11718800" cy="4780000"/>
          </a:xfrm>
          <a:prstGeom prst="rect">
            <a:avLst/>
          </a:prstGeom>
          <a:noFill/>
          <a:ln>
            <a:noFill/>
          </a:ln>
        </p:spPr>
        <p:txBody>
          <a:bodyPr spcFirstLastPara="1" vert="horz" wrap="square" lIns="121900" tIns="60933" rIns="121900" bIns="60933" rtlCol="0" anchor="t" anchorCtr="0">
            <a:noAutofit/>
          </a:bodyPr>
          <a:lstStyle/>
          <a:p>
            <a:pPr marL="380990" lvl="2" indent="-372524" algn="l">
              <a:lnSpc>
                <a:spcPct val="70000"/>
              </a:lnSpc>
              <a:spcBef>
                <a:spcPts val="0"/>
              </a:spcBef>
              <a:buClr>
                <a:schemeClr val="dk1"/>
              </a:buClr>
              <a:buSzPts val="1940"/>
              <a:buFont typeface="Arial"/>
              <a:buChar char="•"/>
            </a:pPr>
            <a:r>
              <a:rPr lang="fr-FR" sz="2800" b="1" dirty="0">
                <a:solidFill>
                  <a:schemeClr val="dk1"/>
                </a:solidFill>
                <a:latin typeface="+mn-lt"/>
              </a:rPr>
              <a:t>La fiche Avenir </a:t>
            </a:r>
            <a:r>
              <a:rPr lang="fr-FR" sz="2800" dirty="0">
                <a:solidFill>
                  <a:schemeClr val="dk1"/>
                </a:solidFill>
                <a:latin typeface="+mn-lt"/>
              </a:rPr>
              <a:t>: éléments d’appréciation du professeur principal et avis du chef d’établissement</a:t>
            </a:r>
            <a:endParaRPr sz="800" dirty="0">
              <a:solidFill>
                <a:schemeClr val="dk1"/>
              </a:solidFill>
              <a:latin typeface="+mn-lt"/>
            </a:endParaRPr>
          </a:p>
          <a:p>
            <a:pPr marL="380990" lvl="2" indent="-372524" algn="l">
              <a:lnSpc>
                <a:spcPct val="70000"/>
              </a:lnSpc>
              <a:spcBef>
                <a:spcPts val="544"/>
              </a:spcBef>
              <a:buClr>
                <a:schemeClr val="dk1"/>
              </a:buClr>
              <a:buSzPts val="1940"/>
              <a:buFont typeface="Arial"/>
              <a:buChar char="•"/>
            </a:pPr>
            <a:r>
              <a:rPr lang="fr-FR" sz="2800" b="1" dirty="0">
                <a:solidFill>
                  <a:schemeClr val="dk1"/>
                </a:solidFill>
                <a:latin typeface="+mn-lt"/>
              </a:rPr>
              <a:t>Les domaines de compétences attendues pour le PPPE sont :</a:t>
            </a:r>
            <a:endParaRPr sz="2800" dirty="0">
              <a:solidFill>
                <a:schemeClr val="dk1"/>
              </a:solidFill>
              <a:latin typeface="+mn-lt"/>
            </a:endParaRPr>
          </a:p>
          <a:p>
            <a:pPr marL="836063" lvl="4" indent="-249332" algn="l">
              <a:spcBef>
                <a:spcPts val="0"/>
              </a:spcBef>
              <a:buClr>
                <a:schemeClr val="dk1"/>
              </a:buClr>
              <a:buSzPts val="1900"/>
              <a:buFont typeface="Noto Sans Symbols"/>
              <a:buChar char="❑"/>
            </a:pPr>
            <a:r>
              <a:rPr lang="fr-FR" sz="2000" dirty="0">
                <a:solidFill>
                  <a:schemeClr val="dk1"/>
                </a:solidFill>
                <a:latin typeface="+mn-lt"/>
              </a:rPr>
              <a:t> </a:t>
            </a:r>
            <a:r>
              <a:rPr lang="fr-FR" sz="2400" dirty="0">
                <a:solidFill>
                  <a:schemeClr val="dk1"/>
                </a:solidFill>
              </a:rPr>
              <a:t>Domaine des compétences en lien avec le raisonnement e/ ou les compétences scientifiques </a:t>
            </a:r>
          </a:p>
          <a:p>
            <a:pPr marL="836063" lvl="4" indent="-249332" algn="l">
              <a:spcBef>
                <a:spcPts val="0"/>
              </a:spcBef>
              <a:buClr>
                <a:schemeClr val="dk1"/>
              </a:buClr>
              <a:buSzPts val="1900"/>
              <a:buFont typeface="Noto Sans Symbols"/>
              <a:buChar char="❑"/>
            </a:pPr>
            <a:r>
              <a:rPr lang="fr-FR" sz="2400" dirty="0">
                <a:solidFill>
                  <a:schemeClr val="dk1"/>
                </a:solidFill>
              </a:rPr>
              <a:t> Domaine des compétences littéraires et argumentaires </a:t>
            </a:r>
          </a:p>
          <a:p>
            <a:pPr marL="836063" lvl="4" indent="-249332" algn="l">
              <a:spcBef>
                <a:spcPts val="0"/>
              </a:spcBef>
              <a:buClr>
                <a:schemeClr val="dk1"/>
              </a:buClr>
              <a:buSzPts val="1900"/>
              <a:buFont typeface="Noto Sans Symbols"/>
              <a:buChar char="❑"/>
            </a:pPr>
            <a:r>
              <a:rPr lang="fr-FR" sz="2400" dirty="0">
                <a:solidFill>
                  <a:schemeClr val="dk1"/>
                </a:solidFill>
              </a:rPr>
              <a:t> Domaine des compétences en lien avec la créativité, l’ouverture culturelle (en lien avec la culture bretonne) </a:t>
            </a:r>
            <a:endParaRPr sz="2400" dirty="0">
              <a:solidFill>
                <a:schemeClr val="dk1"/>
              </a:solidFill>
            </a:endParaRPr>
          </a:p>
          <a:p>
            <a:pPr marL="836063" lvl="4" indent="-249332" algn="l">
              <a:spcBef>
                <a:spcPts val="0"/>
              </a:spcBef>
              <a:buClr>
                <a:schemeClr val="dk1"/>
              </a:buClr>
              <a:buSzPts val="1900"/>
              <a:buFont typeface="Noto Sans Symbols"/>
              <a:buChar char="❑"/>
            </a:pPr>
            <a:r>
              <a:rPr lang="fr-FR" sz="2400" dirty="0">
                <a:solidFill>
                  <a:schemeClr val="dk1"/>
                </a:solidFill>
              </a:rPr>
              <a:t> Domaine des compétences dans les langues</a:t>
            </a:r>
          </a:p>
          <a:p>
            <a:pPr marL="836063" lvl="4" indent="-249332" algn="l">
              <a:spcBef>
                <a:spcPts val="0"/>
              </a:spcBef>
              <a:buClr>
                <a:schemeClr val="dk1"/>
              </a:buClr>
              <a:buSzPts val="1900"/>
              <a:buFont typeface="Noto Sans Symbols"/>
              <a:buChar char="❑"/>
            </a:pPr>
            <a:r>
              <a:rPr lang="fr-FR" sz="2400" dirty="0">
                <a:solidFill>
                  <a:schemeClr val="dk1"/>
                </a:solidFill>
              </a:rPr>
              <a:t> Domaine de l’investissement associatif et des responsabilités collectives</a:t>
            </a:r>
            <a:endParaRPr sz="2400" b="1" dirty="0">
              <a:solidFill>
                <a:schemeClr val="dk1"/>
              </a:solidFill>
              <a:latin typeface="+mn-lt"/>
            </a:endParaRPr>
          </a:p>
          <a:p>
            <a:pPr marL="618051" lvl="4" algn="l">
              <a:lnSpc>
                <a:spcPct val="70000"/>
              </a:lnSpc>
              <a:spcBef>
                <a:spcPts val="385"/>
              </a:spcBef>
              <a:buClr>
                <a:schemeClr val="dk1"/>
              </a:buClr>
              <a:buSzPts val="1445"/>
            </a:pPr>
            <a:endParaRPr lang="fr-FR" sz="2400" b="1" dirty="0">
              <a:solidFill>
                <a:srgbClr val="ABC100"/>
              </a:solidFill>
              <a:latin typeface="+mn-lt"/>
            </a:endParaRPr>
          </a:p>
          <a:p>
            <a:pPr marL="618051" lvl="4" algn="l">
              <a:lnSpc>
                <a:spcPct val="70000"/>
              </a:lnSpc>
              <a:spcBef>
                <a:spcPts val="385"/>
              </a:spcBef>
              <a:buClr>
                <a:schemeClr val="dk1"/>
              </a:buClr>
              <a:buSzPts val="1445"/>
            </a:pPr>
            <a:r>
              <a:rPr lang="fr-FR" sz="2400" b="1" dirty="0">
                <a:solidFill>
                  <a:srgbClr val="ABC100"/>
                </a:solidFill>
                <a:latin typeface="+mn-lt"/>
              </a:rPr>
              <a:t>Il existe différentes possibilités de réussir : une faiblesse dans un domaine pourra être compensée par d’autres points forts ! </a:t>
            </a:r>
            <a:endParaRPr sz="2400" dirty="0">
              <a:latin typeface="+mn-lt"/>
            </a:endParaRPr>
          </a:p>
          <a:p>
            <a:pPr marL="618051" lvl="4" algn="l">
              <a:lnSpc>
                <a:spcPct val="70000"/>
              </a:lnSpc>
              <a:spcBef>
                <a:spcPts val="385"/>
              </a:spcBef>
              <a:buClr>
                <a:schemeClr val="dk1"/>
              </a:buClr>
              <a:buSzPts val="1445"/>
            </a:pPr>
            <a:endParaRPr b="1" dirty="0">
              <a:solidFill>
                <a:srgbClr val="0000FF"/>
              </a:solidFill>
              <a:latin typeface="+mn-lt"/>
            </a:endParaRPr>
          </a:p>
          <a:p>
            <a:pPr marL="618051" lvl="4" algn="l">
              <a:lnSpc>
                <a:spcPct val="70000"/>
              </a:lnSpc>
              <a:spcBef>
                <a:spcPts val="363"/>
              </a:spcBef>
              <a:buClr>
                <a:schemeClr val="dk1"/>
              </a:buClr>
              <a:buSzPts val="1360"/>
            </a:pPr>
            <a:r>
              <a:rPr lang="fr-FR" sz="2400" dirty="0">
                <a:solidFill>
                  <a:srgbClr val="FF0000"/>
                </a:solidFill>
                <a:latin typeface="+mn-lt"/>
              </a:rPr>
              <a:t>Un faible niveau général ou un niveau insuffisant dans deux domaines de compétences ou plus, vous conduira à reconsidérer votre projet de formation.</a:t>
            </a:r>
            <a:endParaRPr sz="2400" dirty="0">
              <a:latin typeface="+mn-lt"/>
            </a:endParaRPr>
          </a:p>
        </p:txBody>
      </p:sp>
      <p:sp>
        <p:nvSpPr>
          <p:cNvPr id="247" name="Google Shape;247;p51"/>
          <p:cNvSpPr/>
          <p:nvPr/>
        </p:nvSpPr>
        <p:spPr>
          <a:xfrm>
            <a:off x="451304" y="4789957"/>
            <a:ext cx="512400" cy="507600"/>
          </a:xfrm>
          <a:prstGeom prst="mathPlus">
            <a:avLst>
              <a:gd name="adj1" fmla="val 23520"/>
            </a:avLst>
          </a:prstGeom>
          <a:solidFill>
            <a:schemeClr val="dk1"/>
          </a:solidFill>
          <a:ln w="9525" cap="flat" cmpd="sng">
            <a:solidFill>
              <a:srgbClr val="4A7DBA"/>
            </a:solidFill>
            <a:prstDash val="solid"/>
            <a:round/>
            <a:headEnd type="none" w="sm" len="sm"/>
            <a:tailEnd type="none" w="sm" len="sm"/>
          </a:ln>
          <a:effectLst>
            <a:outerShdw blurRad="40000" dist="23000" dir="5400000" rotWithShape="0">
              <a:srgbClr val="000000">
                <a:alpha val="33725"/>
              </a:srgbClr>
            </a:outerShdw>
          </a:effectLst>
        </p:spPr>
        <p:txBody>
          <a:bodyPr spcFirstLastPara="1" wrap="square" lIns="121900" tIns="60933" rIns="121900" bIns="60933" anchor="ctr" anchorCtr="0">
            <a:noAutofit/>
          </a:bodyPr>
          <a:lstStyle/>
          <a:p>
            <a:pPr algn="ctr">
              <a:buClr>
                <a:srgbClr val="000000"/>
              </a:buClr>
              <a:buSzPts val="1800"/>
            </a:pPr>
            <a:endParaRPr sz="2400">
              <a:solidFill>
                <a:schemeClr val="dk1"/>
              </a:solidFill>
              <a:latin typeface="Calibri"/>
              <a:ea typeface="Calibri"/>
              <a:cs typeface="Calibri"/>
              <a:sym typeface="Calibri"/>
            </a:endParaRPr>
          </a:p>
        </p:txBody>
      </p:sp>
      <p:sp>
        <p:nvSpPr>
          <p:cNvPr id="248" name="Google Shape;248;p51"/>
          <p:cNvSpPr/>
          <p:nvPr/>
        </p:nvSpPr>
        <p:spPr>
          <a:xfrm>
            <a:off x="449304" y="5629442"/>
            <a:ext cx="514400" cy="482800"/>
          </a:xfrm>
          <a:prstGeom prst="mathMinus">
            <a:avLst>
              <a:gd name="adj1" fmla="val 23520"/>
            </a:avLst>
          </a:prstGeom>
          <a:solidFill>
            <a:srgbClr val="FF0000"/>
          </a:solidFill>
          <a:ln w="9525" cap="flat" cmpd="sng">
            <a:solidFill>
              <a:srgbClr val="4A7DBA"/>
            </a:solidFill>
            <a:prstDash val="solid"/>
            <a:round/>
            <a:headEnd type="none" w="sm" len="sm"/>
            <a:tailEnd type="none" w="sm" len="sm"/>
          </a:ln>
          <a:effectLst>
            <a:outerShdw blurRad="40000" dist="23000" dir="5400000" rotWithShape="0">
              <a:srgbClr val="000000">
                <a:alpha val="33725"/>
              </a:srgbClr>
            </a:outerShdw>
          </a:effectLst>
        </p:spPr>
        <p:txBody>
          <a:bodyPr spcFirstLastPara="1" wrap="square" lIns="121900" tIns="60933" rIns="121900" bIns="60933" anchor="ctr" anchorCtr="0">
            <a:noAutofit/>
          </a:bodyPr>
          <a:lstStyle/>
          <a:p>
            <a:pPr algn="ctr">
              <a:buClr>
                <a:srgbClr val="000000"/>
              </a:buClr>
              <a:buSzPts val="1800"/>
            </a:pPr>
            <a:endParaRPr sz="24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81840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5">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5">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45">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48"/>
                                        </p:tgtEl>
                                        <p:attrNameLst>
                                          <p:attrName>style.visibility</p:attrName>
                                        </p:attrNameLst>
                                      </p:cBhvr>
                                      <p:to>
                                        <p:strVal val="visible"/>
                                      </p:to>
                                    </p:set>
                                    <p:animEffect transition="in" filter="fade">
                                      <p:cBhvr>
                                        <p:cTn id="47" dur="500"/>
                                        <p:tgtEl>
                                          <p:spTgt spid="248"/>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24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 grpId="0"/>
      <p:bldP spid="247" grpId="0" animBg="1"/>
      <p:bldP spid="24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8CF93E-CD48-4A27-8B12-7544930CC60E}"/>
              </a:ext>
            </a:extLst>
          </p:cNvPr>
          <p:cNvSpPr>
            <a:spLocks noGrp="1"/>
          </p:cNvSpPr>
          <p:nvPr>
            <p:ph type="title"/>
          </p:nvPr>
        </p:nvSpPr>
        <p:spPr>
          <a:xfrm>
            <a:off x="609600" y="529696"/>
            <a:ext cx="11176000" cy="788460"/>
          </a:xfrm>
        </p:spPr>
        <p:txBody>
          <a:bodyPr>
            <a:noAutofit/>
          </a:bodyPr>
          <a:lstStyle/>
          <a:p>
            <a:pPr algn="ctr"/>
            <a:r>
              <a:rPr lang="fr-FR" sz="4000" b="1" dirty="0">
                <a:solidFill>
                  <a:srgbClr val="000000"/>
                </a:solidFill>
                <a:latin typeface="Calibri"/>
                <a:ea typeface="Calibri"/>
                <a:cs typeface="Calibri"/>
              </a:rPr>
              <a:t>Le Parcours Préparatoire au Professorat des Écoles, qu'est-ce que c'est ?</a:t>
            </a:r>
          </a:p>
        </p:txBody>
      </p:sp>
      <p:sp>
        <p:nvSpPr>
          <p:cNvPr id="3" name="Espace réservé du texte 2">
            <a:extLst>
              <a:ext uri="{FF2B5EF4-FFF2-40B4-BE49-F238E27FC236}">
                <a16:creationId xmlns:a16="http://schemas.microsoft.com/office/drawing/2014/main" id="{1FE1105B-24FE-4965-92CB-EF1A02377F53}"/>
              </a:ext>
            </a:extLst>
          </p:cNvPr>
          <p:cNvSpPr>
            <a:spLocks noGrp="1"/>
          </p:cNvSpPr>
          <p:nvPr>
            <p:ph type="body" idx="1"/>
          </p:nvPr>
        </p:nvSpPr>
        <p:spPr>
          <a:xfrm>
            <a:off x="406400" y="1534584"/>
            <a:ext cx="11176000" cy="5323416"/>
          </a:xfrm>
        </p:spPr>
        <p:txBody>
          <a:bodyPr/>
          <a:lstStyle/>
          <a:p>
            <a:pPr algn="just"/>
            <a:r>
              <a:rPr lang="fr-FR" sz="2600" dirty="0">
                <a:solidFill>
                  <a:schemeClr val="tx1"/>
                </a:solidFill>
                <a:latin typeface="+mn-lt"/>
              </a:rPr>
              <a:t>Le parcours préparatoire au professorat des écoles permet de se préparer à devenir professeur des écoles avec :</a:t>
            </a:r>
          </a:p>
          <a:p>
            <a:pPr marL="685783" indent="-380990" algn="just">
              <a:buFont typeface="Wingdings" panose="05000000000000000000" pitchFamily="2" charset="2"/>
              <a:buChar char="§"/>
            </a:pPr>
            <a:r>
              <a:rPr lang="fr-FR" sz="2600" dirty="0">
                <a:solidFill>
                  <a:schemeClr val="tx1"/>
                </a:solidFill>
                <a:latin typeface="+mn-lt"/>
              </a:rPr>
              <a:t>des enseignements de culture générale et pluridisciplinaires dispensés en lycée (français, mathématiques, histoire-géographie, sciences et technologie, philosophie morale et politique, arts, EPS, langue vivante étrangère)</a:t>
            </a:r>
          </a:p>
          <a:p>
            <a:pPr marL="685783" indent="-380990" algn="just">
              <a:buFont typeface="Wingdings" panose="05000000000000000000" pitchFamily="2" charset="2"/>
              <a:buChar char="§"/>
            </a:pPr>
            <a:r>
              <a:rPr lang="fr-FR" sz="2600" dirty="0">
                <a:solidFill>
                  <a:schemeClr val="tx1"/>
                </a:solidFill>
                <a:latin typeface="+mn-lt"/>
              </a:rPr>
              <a:t>des enseignements de spécialisation et d’approfondissement adossés à la recherche dispensés à l’université correspondant au parcours de licence choisi</a:t>
            </a:r>
          </a:p>
          <a:p>
            <a:pPr marL="685783" indent="-380990" algn="just">
              <a:buFont typeface="Wingdings" panose="05000000000000000000" pitchFamily="2" charset="2"/>
              <a:buChar char="§"/>
            </a:pPr>
            <a:r>
              <a:rPr lang="fr-FR" sz="2600" dirty="0">
                <a:solidFill>
                  <a:schemeClr val="tx1"/>
                </a:solidFill>
                <a:latin typeface="+mn-lt"/>
              </a:rPr>
              <a:t>des stages d’observation et de pratique accompagnée à l’école primaire en 1ère et 2ème année de licence</a:t>
            </a:r>
          </a:p>
          <a:p>
            <a:pPr marL="685783" indent="-380990" algn="just">
              <a:buFont typeface="Wingdings" panose="05000000000000000000" pitchFamily="2" charset="2"/>
              <a:buChar char="§"/>
            </a:pPr>
            <a:r>
              <a:rPr lang="fr-FR" sz="2600" dirty="0">
                <a:solidFill>
                  <a:schemeClr val="tx1"/>
                </a:solidFill>
                <a:latin typeface="+mn-lt"/>
              </a:rPr>
              <a:t>un stage de mobilité internationale ou un stage linguistique en breton  en 3ème année de licence</a:t>
            </a:r>
          </a:p>
          <a:p>
            <a:endParaRPr lang="fr-FR" dirty="0"/>
          </a:p>
        </p:txBody>
      </p:sp>
      <p:sp>
        <p:nvSpPr>
          <p:cNvPr id="4" name="Espace réservé du numéro de diapositive 3">
            <a:extLst>
              <a:ext uri="{FF2B5EF4-FFF2-40B4-BE49-F238E27FC236}">
                <a16:creationId xmlns:a16="http://schemas.microsoft.com/office/drawing/2014/main" id="{EC2987FB-BC88-4D1A-95EE-6B120BE3E8BC}"/>
              </a:ext>
            </a:extLst>
          </p:cNvPr>
          <p:cNvSpPr>
            <a:spLocks noGrp="1"/>
          </p:cNvSpPr>
          <p:nvPr>
            <p:ph type="sldNum" idx="12"/>
          </p:nvPr>
        </p:nvSpPr>
        <p:spPr/>
        <p:txBody>
          <a:bodyPr/>
          <a:lstStyle/>
          <a:p>
            <a:pPr algn="ctr"/>
            <a:fld id="{00000000-1234-1234-1234-123412341234}" type="slidenum">
              <a:rPr lang="fr-FR" smtClean="0"/>
              <a:pPr algn="ctr"/>
              <a:t>21</a:t>
            </a:fld>
            <a:endParaRPr lang="fr-FR"/>
          </a:p>
        </p:txBody>
      </p:sp>
    </p:spTree>
    <p:extLst>
      <p:ext uri="{BB962C8B-B14F-4D97-AF65-F5344CB8AC3E}">
        <p14:creationId xmlns:p14="http://schemas.microsoft.com/office/powerpoint/2010/main" val="1009163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8CF93E-CD48-4A27-8B12-7544930CC60E}"/>
              </a:ext>
            </a:extLst>
          </p:cNvPr>
          <p:cNvSpPr>
            <a:spLocks noGrp="1"/>
          </p:cNvSpPr>
          <p:nvPr>
            <p:ph type="title"/>
          </p:nvPr>
        </p:nvSpPr>
        <p:spPr>
          <a:xfrm>
            <a:off x="508000" y="762385"/>
            <a:ext cx="11176000" cy="759604"/>
          </a:xfrm>
        </p:spPr>
        <p:txBody>
          <a:bodyPr>
            <a:noAutofit/>
          </a:bodyPr>
          <a:lstStyle/>
          <a:p>
            <a:pPr algn="ctr"/>
            <a:r>
              <a:rPr lang="fr-FR" sz="4000" b="1" dirty="0">
                <a:solidFill>
                  <a:srgbClr val="000000"/>
                </a:solidFill>
                <a:latin typeface="Calibri"/>
                <a:ea typeface="Calibri"/>
                <a:cs typeface="Calibri"/>
              </a:rPr>
              <a:t>Le Parcours Préparatoire au Professorat des Écoles en chiffres</a:t>
            </a:r>
          </a:p>
        </p:txBody>
      </p:sp>
      <p:sp>
        <p:nvSpPr>
          <p:cNvPr id="4" name="Espace réservé du numéro de diapositive 3">
            <a:extLst>
              <a:ext uri="{FF2B5EF4-FFF2-40B4-BE49-F238E27FC236}">
                <a16:creationId xmlns:a16="http://schemas.microsoft.com/office/drawing/2014/main" id="{EC2987FB-BC88-4D1A-95EE-6B120BE3E8BC}"/>
              </a:ext>
            </a:extLst>
          </p:cNvPr>
          <p:cNvSpPr>
            <a:spLocks noGrp="1"/>
          </p:cNvSpPr>
          <p:nvPr>
            <p:ph type="sldNum" idx="12"/>
          </p:nvPr>
        </p:nvSpPr>
        <p:spPr/>
        <p:txBody>
          <a:bodyPr/>
          <a:lstStyle/>
          <a:p>
            <a:pPr algn="ctr"/>
            <a:fld id="{00000000-1234-1234-1234-123412341234}" type="slidenum">
              <a:rPr lang="fr-FR" smtClean="0"/>
              <a:pPr algn="ctr"/>
              <a:t>22</a:t>
            </a:fld>
            <a:endParaRPr lang="fr-FR"/>
          </a:p>
        </p:txBody>
      </p:sp>
      <p:pic>
        <p:nvPicPr>
          <p:cNvPr id="7" name="Image 6">
            <a:extLst>
              <a:ext uri="{FF2B5EF4-FFF2-40B4-BE49-F238E27FC236}">
                <a16:creationId xmlns:a16="http://schemas.microsoft.com/office/drawing/2014/main" id="{FAF8965D-15D1-40F5-A11A-0194141B5EF9}"/>
              </a:ext>
            </a:extLst>
          </p:cNvPr>
          <p:cNvPicPr/>
          <p:nvPr/>
        </p:nvPicPr>
        <p:blipFill rotWithShape="1">
          <a:blip r:embed="rId2">
            <a:extLst>
              <a:ext uri="{28A0092B-C50C-407E-A947-70E740481C1C}">
                <a14:useLocalDpi xmlns:a14="http://schemas.microsoft.com/office/drawing/2010/main" val="0"/>
              </a:ext>
            </a:extLst>
          </a:blip>
          <a:srcRect b="1515"/>
          <a:stretch/>
        </p:blipFill>
        <p:spPr bwMode="auto">
          <a:xfrm>
            <a:off x="1323340" y="2085339"/>
            <a:ext cx="9545320" cy="3521288"/>
          </a:xfrm>
          <a:prstGeom prst="rect">
            <a:avLst/>
          </a:prstGeom>
          <a:noFill/>
          <a:ln>
            <a:noFill/>
          </a:ln>
          <a:extLst>
            <a:ext uri="{53640926-AAD7-44D8-BBD7-CCE9431645EC}">
              <a14:shadowObscured xmlns:a14="http://schemas.microsoft.com/office/drawing/2010/main"/>
            </a:ext>
          </a:extLst>
        </p:spPr>
      </p:pic>
      <p:sp>
        <p:nvSpPr>
          <p:cNvPr id="5" name="Rectangle 4">
            <a:extLst>
              <a:ext uri="{FF2B5EF4-FFF2-40B4-BE49-F238E27FC236}">
                <a16:creationId xmlns:a16="http://schemas.microsoft.com/office/drawing/2014/main" id="{4270D230-1BEB-4303-A442-39DC62BF14F3}"/>
              </a:ext>
            </a:extLst>
          </p:cNvPr>
          <p:cNvSpPr/>
          <p:nvPr/>
        </p:nvSpPr>
        <p:spPr>
          <a:xfrm>
            <a:off x="6015318" y="1882588"/>
            <a:ext cx="2743200" cy="2779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9343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pic>
        <p:nvPicPr>
          <p:cNvPr id="209" name="Google Shape;209;p5"/>
          <p:cNvPicPr preferRelativeResize="0"/>
          <p:nvPr/>
        </p:nvPicPr>
        <p:blipFill rotWithShape="1">
          <a:blip r:embed="rId3">
            <a:alphaModFix/>
          </a:blip>
          <a:srcRect/>
          <a:stretch/>
        </p:blipFill>
        <p:spPr>
          <a:xfrm>
            <a:off x="8959200" y="6280800"/>
            <a:ext cx="1791360" cy="474240"/>
          </a:xfrm>
          <a:prstGeom prst="rect">
            <a:avLst/>
          </a:prstGeom>
          <a:noFill/>
          <a:ln>
            <a:noFill/>
          </a:ln>
        </p:spPr>
      </p:pic>
      <p:sp>
        <p:nvSpPr>
          <p:cNvPr id="210" name="Google Shape;210;p5"/>
          <p:cNvSpPr/>
          <p:nvPr/>
        </p:nvSpPr>
        <p:spPr>
          <a:xfrm>
            <a:off x="194160" y="724513"/>
            <a:ext cx="12011376" cy="1008959"/>
          </a:xfrm>
          <a:prstGeom prst="rect">
            <a:avLst/>
          </a:prstGeom>
          <a:noFill/>
          <a:ln>
            <a:noFill/>
          </a:ln>
        </p:spPr>
        <p:txBody>
          <a:bodyPr spcFirstLastPara="1" wrap="square" lIns="120000" tIns="60000" rIns="120000" bIns="60000" anchor="ctr" anchorCtr="0">
            <a:noAutofit/>
          </a:bodyPr>
          <a:lstStyle/>
          <a:p>
            <a:pPr algn="ctr"/>
            <a:r>
              <a:rPr lang="fr-FR" sz="5867" b="1" dirty="0">
                <a:solidFill>
                  <a:srgbClr val="000000"/>
                </a:solidFill>
                <a:latin typeface="Calibri"/>
                <a:ea typeface="Calibri"/>
                <a:cs typeface="Calibri"/>
                <a:sym typeface="Calibri"/>
              </a:rPr>
              <a:t>Historique de la licence SE-PPPE</a:t>
            </a:r>
            <a:endParaRPr sz="2400" dirty="0"/>
          </a:p>
          <a:p>
            <a:pPr algn="ctr"/>
            <a:r>
              <a:rPr lang="fr-FR" sz="2667" b="1" dirty="0">
                <a:solidFill>
                  <a:srgbClr val="000000"/>
                </a:solidFill>
                <a:latin typeface="Calibri"/>
                <a:ea typeface="Calibri"/>
                <a:cs typeface="Calibri"/>
                <a:sym typeface="Calibri"/>
              </a:rPr>
              <a:t>Parcours Préparatoire au Professorat des Ecoles</a:t>
            </a:r>
            <a:endParaRPr sz="2400" dirty="0"/>
          </a:p>
        </p:txBody>
      </p:sp>
      <p:sp>
        <p:nvSpPr>
          <p:cNvPr id="211" name="Google Shape;211;p5"/>
          <p:cNvSpPr/>
          <p:nvPr/>
        </p:nvSpPr>
        <p:spPr>
          <a:xfrm>
            <a:off x="194160" y="2045101"/>
            <a:ext cx="11561760" cy="4676819"/>
          </a:xfrm>
          <a:prstGeom prst="rect">
            <a:avLst/>
          </a:prstGeom>
          <a:noFill/>
          <a:ln>
            <a:noFill/>
          </a:ln>
        </p:spPr>
        <p:txBody>
          <a:bodyPr spcFirstLastPara="1" wrap="square" lIns="120000" tIns="60000" rIns="120000" bIns="60000" anchor="t" anchorCtr="0">
            <a:noAutofit/>
          </a:bodyPr>
          <a:lstStyle/>
          <a:p>
            <a:pPr marL="960" algn="just"/>
            <a:endParaRPr sz="3733">
              <a:solidFill>
                <a:schemeClr val="dk1"/>
              </a:solidFill>
              <a:latin typeface="Calibri"/>
              <a:ea typeface="Calibri"/>
              <a:cs typeface="Calibri"/>
              <a:sym typeface="Calibri"/>
            </a:endParaRPr>
          </a:p>
        </p:txBody>
      </p:sp>
      <p:sp>
        <p:nvSpPr>
          <p:cNvPr id="212" name="Google Shape;212;p5"/>
          <p:cNvSpPr/>
          <p:nvPr/>
        </p:nvSpPr>
        <p:spPr>
          <a:xfrm>
            <a:off x="194160" y="2045101"/>
            <a:ext cx="11803680" cy="4337770"/>
          </a:xfrm>
          <a:prstGeom prst="rect">
            <a:avLst/>
          </a:prstGeom>
          <a:noFill/>
          <a:ln>
            <a:noFill/>
          </a:ln>
        </p:spPr>
        <p:txBody>
          <a:bodyPr spcFirstLastPara="1" wrap="square" lIns="120000" tIns="60000" rIns="120000" bIns="60000" anchor="ctr" anchorCtr="0">
            <a:noAutofit/>
          </a:bodyPr>
          <a:lstStyle/>
          <a:p>
            <a:pPr marL="457189" indent="-253994">
              <a:buClr>
                <a:schemeClr val="dk1"/>
              </a:buClr>
              <a:buSzPts val="2400"/>
            </a:pPr>
            <a:endParaRPr sz="3200" b="1" dirty="0">
              <a:solidFill>
                <a:srgbClr val="7030A0"/>
              </a:solidFill>
              <a:latin typeface="Calibri"/>
              <a:ea typeface="Calibri"/>
              <a:cs typeface="Calibri"/>
              <a:sym typeface="Calibri"/>
            </a:endParaRPr>
          </a:p>
          <a:p>
            <a:pPr marL="457189" indent="-457189">
              <a:buClr>
                <a:srgbClr val="7030A0"/>
              </a:buClr>
              <a:buSzPts val="2400"/>
              <a:buFont typeface="Arial"/>
              <a:buChar char="•"/>
            </a:pPr>
            <a:r>
              <a:rPr lang="fr-FR" sz="3200" b="1" dirty="0">
                <a:solidFill>
                  <a:srgbClr val="7030A0"/>
                </a:solidFill>
                <a:latin typeface="Calibri"/>
                <a:ea typeface="Calibri"/>
                <a:cs typeface="Calibri"/>
                <a:sym typeface="Calibri"/>
              </a:rPr>
              <a:t>Date d’ouverture : 1</a:t>
            </a:r>
            <a:r>
              <a:rPr lang="fr-FR" sz="3200" b="1" baseline="30000" dirty="0">
                <a:solidFill>
                  <a:srgbClr val="7030A0"/>
                </a:solidFill>
                <a:latin typeface="Calibri"/>
                <a:ea typeface="Calibri"/>
                <a:cs typeface="Calibri"/>
                <a:sym typeface="Calibri"/>
              </a:rPr>
              <a:t>er</a:t>
            </a:r>
            <a:r>
              <a:rPr lang="fr-FR" sz="3200" b="1" dirty="0">
                <a:solidFill>
                  <a:srgbClr val="7030A0"/>
                </a:solidFill>
                <a:latin typeface="Calibri"/>
                <a:ea typeface="Calibri"/>
                <a:cs typeface="Calibri"/>
                <a:sym typeface="Calibri"/>
              </a:rPr>
              <a:t> septembre 2022 </a:t>
            </a:r>
            <a:endParaRPr sz="2400" dirty="0"/>
          </a:p>
          <a:p>
            <a:pPr marL="457189" indent="-457189">
              <a:buClr>
                <a:srgbClr val="7030A0"/>
              </a:buClr>
              <a:buSzPts val="2400"/>
              <a:buFont typeface="Arial"/>
              <a:buChar char="•"/>
            </a:pPr>
            <a:r>
              <a:rPr lang="fr-FR" sz="3200" b="1" dirty="0">
                <a:solidFill>
                  <a:srgbClr val="7030A0"/>
                </a:solidFill>
                <a:latin typeface="Calibri"/>
                <a:ea typeface="Calibri"/>
                <a:cs typeface="Calibri"/>
                <a:sym typeface="Calibri"/>
              </a:rPr>
              <a:t>Une première promotion de 25 </a:t>
            </a:r>
            <a:r>
              <a:rPr lang="fr-FR" sz="3200" b="1" dirty="0" err="1">
                <a:solidFill>
                  <a:srgbClr val="7030A0"/>
                </a:solidFill>
                <a:latin typeface="Calibri"/>
                <a:ea typeface="Calibri"/>
                <a:cs typeface="Calibri"/>
                <a:sym typeface="Calibri"/>
              </a:rPr>
              <a:t>étudiant-es</a:t>
            </a:r>
            <a:r>
              <a:rPr lang="fr-FR" sz="3200" b="1" dirty="0">
                <a:solidFill>
                  <a:srgbClr val="7030A0"/>
                </a:solidFill>
                <a:latin typeface="Calibri"/>
                <a:ea typeface="Calibri"/>
                <a:cs typeface="Calibri"/>
                <a:sym typeface="Calibri"/>
              </a:rPr>
              <a:t>…</a:t>
            </a:r>
            <a:endParaRPr sz="2400" dirty="0"/>
          </a:p>
          <a:p>
            <a:pPr marL="457189" indent="-457189">
              <a:buClr>
                <a:srgbClr val="7030A0"/>
              </a:buClr>
              <a:buSzPts val="2400"/>
              <a:buFont typeface="Arial"/>
              <a:buChar char="•"/>
            </a:pPr>
            <a:r>
              <a:rPr lang="fr-FR" sz="3200" b="1" dirty="0" err="1">
                <a:solidFill>
                  <a:srgbClr val="7030A0"/>
                </a:solidFill>
                <a:latin typeface="Calibri"/>
                <a:ea typeface="Calibri"/>
                <a:cs typeface="Calibri"/>
                <a:sym typeface="Calibri"/>
              </a:rPr>
              <a:t>Parcoursup</a:t>
            </a:r>
            <a:r>
              <a:rPr lang="fr-FR" sz="3200" b="1" dirty="0">
                <a:solidFill>
                  <a:srgbClr val="7030A0"/>
                </a:solidFill>
                <a:latin typeface="Calibri"/>
                <a:ea typeface="Calibri"/>
                <a:cs typeface="Calibri"/>
                <a:sym typeface="Calibri"/>
              </a:rPr>
              <a:t> : 261 candidatures cette année … pour 30 places … rang du dernier appelé (139)</a:t>
            </a:r>
            <a:endParaRPr sz="2400" dirty="0"/>
          </a:p>
          <a:p>
            <a:pPr marL="457189" indent="-457189">
              <a:buClr>
                <a:srgbClr val="7030A0"/>
              </a:buClr>
              <a:buSzPts val="2400"/>
              <a:buFont typeface="Arial"/>
              <a:buChar char="•"/>
            </a:pPr>
            <a:r>
              <a:rPr lang="fr-FR" sz="3200" b="1" dirty="0">
                <a:solidFill>
                  <a:srgbClr val="7030A0"/>
                </a:solidFill>
                <a:latin typeface="Calibri"/>
                <a:ea typeface="Calibri"/>
                <a:cs typeface="Calibri"/>
                <a:sym typeface="Calibri"/>
              </a:rPr>
              <a:t>À la rentrée 2024 :</a:t>
            </a:r>
            <a:endParaRPr sz="2400" dirty="0"/>
          </a:p>
          <a:p>
            <a:pPr marL="1066773" lvl="1" indent="-457189">
              <a:buClr>
                <a:srgbClr val="7030A0"/>
              </a:buClr>
              <a:buSzPts val="2400"/>
              <a:buFont typeface="Arial"/>
              <a:buChar char="•"/>
            </a:pPr>
            <a:r>
              <a:rPr lang="fr-FR" sz="3200" b="1" dirty="0">
                <a:solidFill>
                  <a:srgbClr val="7030A0"/>
                </a:solidFill>
                <a:latin typeface="Calibri"/>
                <a:ea typeface="Calibri"/>
                <a:cs typeface="Calibri"/>
                <a:sym typeface="Calibri"/>
              </a:rPr>
              <a:t>30 </a:t>
            </a:r>
            <a:r>
              <a:rPr lang="fr-FR" sz="3200" b="1" dirty="0" err="1">
                <a:solidFill>
                  <a:srgbClr val="7030A0"/>
                </a:solidFill>
                <a:latin typeface="Calibri"/>
                <a:ea typeface="Calibri"/>
                <a:cs typeface="Calibri"/>
                <a:sym typeface="Calibri"/>
              </a:rPr>
              <a:t>étudiant-es</a:t>
            </a:r>
            <a:r>
              <a:rPr lang="fr-FR" sz="3200" b="1" dirty="0">
                <a:solidFill>
                  <a:srgbClr val="7030A0"/>
                </a:solidFill>
                <a:latin typeface="Calibri"/>
                <a:ea typeface="Calibri"/>
                <a:cs typeface="Calibri"/>
                <a:sym typeface="Calibri"/>
              </a:rPr>
              <a:t> en L1 PPPE</a:t>
            </a:r>
          </a:p>
          <a:p>
            <a:pPr marL="1066773" lvl="1" indent="-457189">
              <a:buClr>
                <a:srgbClr val="7030A0"/>
              </a:buClr>
              <a:buSzPts val="2400"/>
              <a:buFont typeface="Arial"/>
              <a:buChar char="•"/>
            </a:pPr>
            <a:r>
              <a:rPr lang="fr-FR" sz="3200" b="1" dirty="0">
                <a:solidFill>
                  <a:srgbClr val="7030A0"/>
                </a:solidFill>
                <a:latin typeface="Calibri"/>
                <a:ea typeface="Calibri"/>
                <a:cs typeface="Calibri"/>
                <a:sym typeface="Calibri"/>
              </a:rPr>
              <a:t>25 </a:t>
            </a:r>
            <a:r>
              <a:rPr lang="fr-FR" sz="3200" b="1" dirty="0" err="1">
                <a:solidFill>
                  <a:srgbClr val="7030A0"/>
                </a:solidFill>
                <a:latin typeface="Calibri"/>
                <a:ea typeface="Calibri"/>
                <a:cs typeface="Calibri"/>
                <a:sym typeface="Calibri"/>
              </a:rPr>
              <a:t>étudiant-es</a:t>
            </a:r>
            <a:r>
              <a:rPr lang="fr-FR" sz="3200" b="1" dirty="0">
                <a:solidFill>
                  <a:srgbClr val="7030A0"/>
                </a:solidFill>
                <a:latin typeface="Calibri"/>
                <a:ea typeface="Calibri"/>
                <a:cs typeface="Calibri"/>
                <a:sym typeface="Calibri"/>
              </a:rPr>
              <a:t> en L2 PPPE</a:t>
            </a:r>
          </a:p>
          <a:p>
            <a:pPr marL="1066773" lvl="1" indent="-457189">
              <a:buClr>
                <a:srgbClr val="7030A0"/>
              </a:buClr>
              <a:buSzPts val="2400"/>
              <a:buFont typeface="Arial"/>
              <a:buChar char="•"/>
            </a:pPr>
            <a:r>
              <a:rPr lang="fr-FR" sz="3200" b="1" dirty="0">
                <a:solidFill>
                  <a:srgbClr val="7030A0"/>
                </a:solidFill>
                <a:ea typeface="Calibri"/>
                <a:cs typeface="Calibri"/>
                <a:sym typeface="Calibri"/>
              </a:rPr>
              <a:t>19 </a:t>
            </a:r>
            <a:r>
              <a:rPr lang="fr-FR" sz="3200" b="1" dirty="0" err="1">
                <a:solidFill>
                  <a:srgbClr val="7030A0"/>
                </a:solidFill>
                <a:ea typeface="Calibri"/>
                <a:cs typeface="Calibri"/>
                <a:sym typeface="Calibri"/>
              </a:rPr>
              <a:t>étudiant-es</a:t>
            </a:r>
            <a:r>
              <a:rPr lang="fr-FR" sz="3200" b="1" dirty="0">
                <a:solidFill>
                  <a:srgbClr val="7030A0"/>
                </a:solidFill>
                <a:ea typeface="Calibri"/>
                <a:cs typeface="Calibri"/>
                <a:sym typeface="Calibri"/>
              </a:rPr>
              <a:t> en L3 PPPE</a:t>
            </a:r>
            <a:endParaRPr sz="2400" dirty="0"/>
          </a:p>
          <a:p>
            <a:pPr marL="1066773" lvl="1" indent="-253994">
              <a:buClr>
                <a:schemeClr val="dk1"/>
              </a:buClr>
              <a:buSzPts val="2400"/>
            </a:pPr>
            <a:endParaRPr sz="3200" b="1" dirty="0">
              <a:solidFill>
                <a:srgbClr val="7030A0"/>
              </a:solidFill>
              <a:latin typeface="Calibri"/>
              <a:ea typeface="Calibri"/>
              <a:cs typeface="Calibri"/>
              <a:sym typeface="Calibri"/>
            </a:endParaRPr>
          </a:p>
          <a:p>
            <a:pPr marL="457189" indent="-253994">
              <a:buClr>
                <a:schemeClr val="dk1"/>
              </a:buClr>
              <a:buSzPts val="2400"/>
            </a:pPr>
            <a:endParaRPr sz="3200" b="1" dirty="0">
              <a:solidFill>
                <a:srgbClr val="7030A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0"/>
                                        </p:tgtEl>
                                        <p:attrNameLst>
                                          <p:attrName>style.visibility</p:attrName>
                                        </p:attrNameLst>
                                      </p:cBhvr>
                                      <p:to>
                                        <p:strVal val="visible"/>
                                      </p:to>
                                    </p:set>
                                    <p:animEffect transition="in" filter="fade">
                                      <p:cBhvr>
                                        <p:cTn id="7" dur="500"/>
                                        <p:tgtEl>
                                          <p:spTgt spid="2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12">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12">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12">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12">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12">
                                            <p:txEl>
                                              <p:pRg st="5" end="5"/>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12">
                                            <p:txEl>
                                              <p:pRg st="6" end="6"/>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1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20" name="Google Shape;220;p6"/>
          <p:cNvPicPr preferRelativeResize="0"/>
          <p:nvPr/>
        </p:nvPicPr>
        <p:blipFill rotWithShape="1">
          <a:blip r:embed="rId3">
            <a:alphaModFix/>
          </a:blip>
          <a:srcRect/>
          <a:stretch/>
        </p:blipFill>
        <p:spPr>
          <a:xfrm>
            <a:off x="8959200" y="6280800"/>
            <a:ext cx="1791360" cy="474240"/>
          </a:xfrm>
          <a:prstGeom prst="rect">
            <a:avLst/>
          </a:prstGeom>
          <a:noFill/>
          <a:ln>
            <a:noFill/>
          </a:ln>
        </p:spPr>
      </p:pic>
      <p:sp>
        <p:nvSpPr>
          <p:cNvPr id="221" name="Google Shape;221;p6"/>
          <p:cNvSpPr/>
          <p:nvPr/>
        </p:nvSpPr>
        <p:spPr>
          <a:xfrm>
            <a:off x="194160" y="265789"/>
            <a:ext cx="12011376" cy="881163"/>
          </a:xfrm>
          <a:prstGeom prst="rect">
            <a:avLst/>
          </a:prstGeom>
          <a:noFill/>
          <a:ln>
            <a:noFill/>
          </a:ln>
        </p:spPr>
        <p:txBody>
          <a:bodyPr spcFirstLastPara="1" wrap="square" lIns="120000" tIns="60000" rIns="120000" bIns="60000" anchor="ctr" anchorCtr="0">
            <a:noAutofit/>
          </a:bodyPr>
          <a:lstStyle/>
          <a:p>
            <a:pPr algn="ctr">
              <a:lnSpc>
                <a:spcPct val="90000"/>
              </a:lnSpc>
              <a:spcBef>
                <a:spcPct val="0"/>
              </a:spcBef>
            </a:pPr>
            <a:r>
              <a:rPr lang="fr-FR" sz="5400" b="1" dirty="0">
                <a:solidFill>
                  <a:srgbClr val="000000"/>
                </a:solidFill>
                <a:latin typeface="Calibri"/>
                <a:ea typeface="Calibri"/>
                <a:cs typeface="Calibri"/>
                <a:sym typeface="Calibri"/>
              </a:rPr>
              <a:t>Particularités de la licence PPPE</a:t>
            </a:r>
            <a:endParaRPr sz="5400" b="1" dirty="0">
              <a:solidFill>
                <a:srgbClr val="000000"/>
              </a:solidFill>
              <a:latin typeface="Calibri"/>
              <a:ea typeface="Calibri"/>
              <a:cs typeface="Calibri"/>
            </a:endParaRPr>
          </a:p>
        </p:txBody>
      </p:sp>
      <p:sp>
        <p:nvSpPr>
          <p:cNvPr id="222" name="Google Shape;222;p6"/>
          <p:cNvSpPr/>
          <p:nvPr/>
        </p:nvSpPr>
        <p:spPr>
          <a:xfrm>
            <a:off x="194160" y="2045101"/>
            <a:ext cx="11561760" cy="4676819"/>
          </a:xfrm>
          <a:prstGeom prst="rect">
            <a:avLst/>
          </a:prstGeom>
          <a:noFill/>
          <a:ln>
            <a:noFill/>
          </a:ln>
        </p:spPr>
        <p:txBody>
          <a:bodyPr spcFirstLastPara="1" wrap="square" lIns="120000" tIns="60000" rIns="120000" bIns="60000" anchor="t" anchorCtr="0">
            <a:noAutofit/>
          </a:bodyPr>
          <a:lstStyle/>
          <a:p>
            <a:pPr marL="960" algn="just"/>
            <a:endParaRPr sz="3733">
              <a:solidFill>
                <a:schemeClr val="dk1"/>
              </a:solidFill>
              <a:latin typeface="Calibri"/>
              <a:ea typeface="Calibri"/>
              <a:cs typeface="Calibri"/>
              <a:sym typeface="Calibri"/>
            </a:endParaRPr>
          </a:p>
        </p:txBody>
      </p:sp>
      <p:sp>
        <p:nvSpPr>
          <p:cNvPr id="223" name="Google Shape;223;p6"/>
          <p:cNvSpPr/>
          <p:nvPr/>
        </p:nvSpPr>
        <p:spPr>
          <a:xfrm>
            <a:off x="232547" y="1657486"/>
            <a:ext cx="11726907" cy="3920969"/>
          </a:xfrm>
          <a:prstGeom prst="rect">
            <a:avLst/>
          </a:prstGeom>
          <a:noFill/>
          <a:ln>
            <a:noFill/>
          </a:ln>
        </p:spPr>
        <p:txBody>
          <a:bodyPr spcFirstLastPara="1" wrap="square" lIns="120000" tIns="60000" rIns="120000" bIns="60000" anchor="ctr" anchorCtr="0">
            <a:noAutofit/>
          </a:bodyPr>
          <a:lstStyle/>
          <a:p>
            <a:pPr marL="457189" indent="-253994">
              <a:buClr>
                <a:schemeClr val="dk1"/>
              </a:buClr>
              <a:buSzPts val="2400"/>
            </a:pPr>
            <a:endParaRPr sz="2667" b="1" dirty="0">
              <a:solidFill>
                <a:srgbClr val="7030A0"/>
              </a:solidFill>
              <a:latin typeface="Calibri"/>
              <a:ea typeface="Calibri"/>
              <a:cs typeface="Calibri"/>
              <a:sym typeface="Calibri"/>
            </a:endParaRPr>
          </a:p>
          <a:p>
            <a:pPr marL="457189" indent="-457189" algn="just">
              <a:buClr>
                <a:srgbClr val="7030A0"/>
              </a:buClr>
              <a:buSzPts val="2400"/>
              <a:buFont typeface="Arial"/>
              <a:buChar char="•"/>
            </a:pPr>
            <a:r>
              <a:rPr lang="fr-FR" sz="2800" b="1" dirty="0">
                <a:solidFill>
                  <a:srgbClr val="7030A0"/>
                </a:solidFill>
                <a:latin typeface="Calibri"/>
                <a:ea typeface="Calibri"/>
                <a:cs typeface="Calibri"/>
                <a:sym typeface="Calibri"/>
              </a:rPr>
              <a:t>Une particularité : cette licence est dispensée à la fois à la faculté des sciences du sport et de l’éducation (FSSE) de l’UBO et au lycée de l’Iroise</a:t>
            </a:r>
          </a:p>
          <a:p>
            <a:pPr marL="457189" indent="-457189" algn="just">
              <a:buClr>
                <a:srgbClr val="7030A0"/>
              </a:buClr>
              <a:buSzPts val="2400"/>
              <a:buFont typeface="Arial"/>
              <a:buChar char="•"/>
            </a:pPr>
            <a:r>
              <a:rPr lang="fr-FR" sz="2800" b="1" dirty="0">
                <a:solidFill>
                  <a:srgbClr val="7030A0"/>
                </a:solidFill>
                <a:latin typeface="Calibri"/>
                <a:ea typeface="Calibri"/>
                <a:cs typeface="Calibri"/>
              </a:rPr>
              <a:t>Ce partenariat est formalisé par une convention.</a:t>
            </a:r>
            <a:endParaRPr sz="2800" b="1" dirty="0">
              <a:solidFill>
                <a:srgbClr val="7030A0"/>
              </a:solidFill>
              <a:latin typeface="Calibri"/>
              <a:ea typeface="Calibri"/>
              <a:cs typeface="Calibri"/>
            </a:endParaRPr>
          </a:p>
          <a:p>
            <a:pPr marL="457189" indent="-457189" algn="just">
              <a:buClr>
                <a:srgbClr val="7030A0"/>
              </a:buClr>
              <a:buSzPts val="2400"/>
              <a:buFont typeface="Arial"/>
              <a:buChar char="•"/>
            </a:pPr>
            <a:r>
              <a:rPr lang="fr-FR" sz="2800" b="1" dirty="0">
                <a:solidFill>
                  <a:srgbClr val="7030A0"/>
                </a:solidFill>
                <a:latin typeface="Calibri"/>
                <a:ea typeface="Calibri"/>
                <a:cs typeface="Calibri"/>
                <a:sym typeface="Calibri"/>
              </a:rPr>
              <a:t>L’objectif de ce parcours est de préparer des étudiants à poursuivre vers le métier de professeur des écoles en classe bilingue </a:t>
            </a:r>
            <a:r>
              <a:rPr lang="fr-FR" sz="2800" b="1" u="sng" dirty="0">
                <a:solidFill>
                  <a:srgbClr val="7030A0"/>
                </a:solidFill>
                <a:latin typeface="Calibri"/>
                <a:ea typeface="Calibri"/>
                <a:cs typeface="Calibri"/>
                <a:sym typeface="Calibri"/>
              </a:rPr>
              <a:t>français-breton</a:t>
            </a:r>
            <a:r>
              <a:rPr lang="fr-FR" sz="2800" b="1" dirty="0">
                <a:solidFill>
                  <a:srgbClr val="7030A0"/>
                </a:solidFill>
                <a:latin typeface="Calibri"/>
                <a:ea typeface="Calibri"/>
                <a:cs typeface="Calibri"/>
                <a:sym typeface="Calibri"/>
              </a:rPr>
              <a:t>. </a:t>
            </a:r>
            <a:endParaRPr sz="2800" dirty="0"/>
          </a:p>
          <a:p>
            <a:pPr marL="457189" indent="-457189" algn="just">
              <a:buClr>
                <a:srgbClr val="7030A0"/>
              </a:buClr>
              <a:buSzPts val="2400"/>
              <a:buFont typeface="Arial"/>
              <a:buChar char="•"/>
            </a:pPr>
            <a:r>
              <a:rPr lang="fr-FR" sz="2800" b="1" dirty="0">
                <a:solidFill>
                  <a:srgbClr val="7030A0"/>
                </a:solidFill>
                <a:latin typeface="Calibri"/>
                <a:ea typeface="Calibri"/>
                <a:cs typeface="Calibri"/>
                <a:sym typeface="Calibri"/>
              </a:rPr>
              <a:t>Il s’adresse cependant à tous les lycéennes et lycéens qu’elles et ils soient monolingues ou bilingues. </a:t>
            </a:r>
            <a:endParaRPr sz="2800" dirty="0"/>
          </a:p>
          <a:p>
            <a:pPr marL="457189" indent="-457189" algn="just">
              <a:buClr>
                <a:srgbClr val="7030A0"/>
              </a:buClr>
              <a:buSzPts val="2400"/>
              <a:buFont typeface="Arial"/>
              <a:buChar char="•"/>
            </a:pPr>
            <a:r>
              <a:rPr lang="fr-FR" sz="2800" b="1" dirty="0">
                <a:solidFill>
                  <a:srgbClr val="7030A0"/>
                </a:solidFill>
                <a:latin typeface="Calibri"/>
                <a:ea typeface="Calibri"/>
                <a:cs typeface="Calibri"/>
                <a:sym typeface="Calibri"/>
              </a:rPr>
              <a:t>Ce cursus permet d’obtenir une licence de Sciences de l’Éducation.</a:t>
            </a:r>
          </a:p>
          <a:p>
            <a:pPr marL="457189" indent="-457189" algn="just">
              <a:buClr>
                <a:srgbClr val="7030A0"/>
              </a:buClr>
              <a:buSzPts val="2400"/>
              <a:buFont typeface="Arial"/>
              <a:buChar char="•"/>
            </a:pPr>
            <a:r>
              <a:rPr lang="fr-FR" sz="2800" b="1" dirty="0">
                <a:solidFill>
                  <a:srgbClr val="7030A0"/>
                </a:solidFill>
                <a:latin typeface="Calibri"/>
                <a:ea typeface="Calibri"/>
                <a:cs typeface="Calibri"/>
              </a:rPr>
              <a:t>Les </a:t>
            </a:r>
            <a:r>
              <a:rPr lang="fr-FR" sz="2800" b="1" dirty="0" err="1">
                <a:solidFill>
                  <a:srgbClr val="7030A0"/>
                </a:solidFill>
                <a:latin typeface="Calibri"/>
                <a:ea typeface="Calibri"/>
                <a:cs typeface="Calibri"/>
              </a:rPr>
              <a:t>étudiant-es</a:t>
            </a:r>
            <a:r>
              <a:rPr lang="fr-FR" sz="2800" b="1" dirty="0">
                <a:solidFill>
                  <a:srgbClr val="7030A0"/>
                </a:solidFill>
                <a:latin typeface="Calibri"/>
                <a:ea typeface="Calibri"/>
                <a:cs typeface="Calibri"/>
              </a:rPr>
              <a:t> pourront ensuite poursuivre vers le master MEEF mention premier degré bilingue Français- Breton pour finaliser leur formation et présenter le concours.</a:t>
            </a:r>
            <a:endParaRPr sz="3200" b="1" dirty="0">
              <a:solidFill>
                <a:srgbClr val="7030A0"/>
              </a:solidFill>
              <a:latin typeface="Calibri"/>
              <a:ea typeface="Calibri"/>
              <a:cs typeface="Calibri"/>
            </a:endParaRPr>
          </a:p>
          <a:p>
            <a:pPr marL="457189" indent="-253994">
              <a:buClr>
                <a:schemeClr val="dk1"/>
              </a:buClr>
              <a:buSzPts val="2400"/>
            </a:pPr>
            <a:endParaRPr sz="3200" b="1" dirty="0">
              <a:solidFill>
                <a:srgbClr val="7030A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1"/>
                                        </p:tgtEl>
                                        <p:attrNameLst>
                                          <p:attrName>style.visibility</p:attrName>
                                        </p:attrNameLst>
                                      </p:cBhvr>
                                      <p:to>
                                        <p:strVal val="visible"/>
                                      </p:to>
                                    </p:set>
                                    <p:animEffect transition="in" filter="fade">
                                      <p:cBhvr>
                                        <p:cTn id="7" dur="500"/>
                                        <p:tgtEl>
                                          <p:spTgt spid="2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3">
                                            <p:txEl>
                                              <p:pRg st="1" end="1"/>
                                            </p:txEl>
                                          </p:spTgt>
                                        </p:tgtEl>
                                        <p:attrNameLst>
                                          <p:attrName>style.visibility</p:attrName>
                                        </p:attrNameLst>
                                      </p:cBhvr>
                                      <p:to>
                                        <p:strVal val="visible"/>
                                      </p:to>
                                    </p:set>
                                    <p:animEffect transition="in" filter="fade">
                                      <p:cBhvr>
                                        <p:cTn id="12" dur="500"/>
                                        <p:tgtEl>
                                          <p:spTgt spid="2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3">
                                            <p:txEl>
                                              <p:pRg st="2" end="2"/>
                                            </p:txEl>
                                          </p:spTgt>
                                        </p:tgtEl>
                                        <p:attrNameLst>
                                          <p:attrName>style.visibility</p:attrName>
                                        </p:attrNameLst>
                                      </p:cBhvr>
                                      <p:to>
                                        <p:strVal val="visible"/>
                                      </p:to>
                                    </p:set>
                                    <p:animEffect transition="in" filter="fade">
                                      <p:cBhvr>
                                        <p:cTn id="17" dur="500"/>
                                        <p:tgtEl>
                                          <p:spTgt spid="2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23">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23">
                                            <p:txEl>
                                              <p:pRg st="4" end="4"/>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23">
                                            <p:txEl>
                                              <p:pRg st="5" end="5"/>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2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8CF93E-CD48-4A27-8B12-7544930CC60E}"/>
              </a:ext>
            </a:extLst>
          </p:cNvPr>
          <p:cNvSpPr>
            <a:spLocks noGrp="1"/>
          </p:cNvSpPr>
          <p:nvPr>
            <p:ph type="title"/>
          </p:nvPr>
        </p:nvSpPr>
        <p:spPr>
          <a:xfrm>
            <a:off x="619125" y="62753"/>
            <a:ext cx="11176000" cy="1530822"/>
          </a:xfrm>
        </p:spPr>
        <p:txBody>
          <a:bodyPr>
            <a:noAutofit/>
          </a:bodyPr>
          <a:lstStyle/>
          <a:p>
            <a:pPr algn="ctr"/>
            <a:r>
              <a:rPr lang="fr-FR" sz="5400" b="1" dirty="0">
                <a:solidFill>
                  <a:srgbClr val="000000"/>
                </a:solidFill>
                <a:latin typeface="Calibri"/>
                <a:ea typeface="Calibri"/>
                <a:cs typeface="Calibri"/>
              </a:rPr>
              <a:t>Enseignement du Breton /</a:t>
            </a:r>
            <a:br>
              <a:rPr lang="fr-FR" sz="5400" b="1" dirty="0">
                <a:solidFill>
                  <a:srgbClr val="000000"/>
                </a:solidFill>
                <a:latin typeface="Calibri"/>
                <a:ea typeface="Calibri"/>
                <a:cs typeface="Calibri"/>
              </a:rPr>
            </a:br>
            <a:r>
              <a:rPr lang="fr-FR" sz="5400" b="1" dirty="0">
                <a:solidFill>
                  <a:srgbClr val="000000"/>
                </a:solidFill>
                <a:latin typeface="Calibri"/>
                <a:ea typeface="Calibri"/>
                <a:cs typeface="Calibri"/>
              </a:rPr>
              <a:t> Formation au bilinguisme</a:t>
            </a:r>
          </a:p>
        </p:txBody>
      </p:sp>
      <p:sp>
        <p:nvSpPr>
          <p:cNvPr id="3" name="Espace réservé du texte 2">
            <a:extLst>
              <a:ext uri="{FF2B5EF4-FFF2-40B4-BE49-F238E27FC236}">
                <a16:creationId xmlns:a16="http://schemas.microsoft.com/office/drawing/2014/main" id="{1FE1105B-24FE-4965-92CB-EF1A02377F53}"/>
              </a:ext>
            </a:extLst>
          </p:cNvPr>
          <p:cNvSpPr>
            <a:spLocks noGrp="1"/>
          </p:cNvSpPr>
          <p:nvPr>
            <p:ph type="body" idx="1"/>
          </p:nvPr>
        </p:nvSpPr>
        <p:spPr>
          <a:xfrm>
            <a:off x="293687" y="1772462"/>
            <a:ext cx="11604625" cy="4581028"/>
          </a:xfrm>
        </p:spPr>
        <p:txBody>
          <a:bodyPr/>
          <a:lstStyle/>
          <a:p>
            <a:pPr marL="761981" indent="-457189" algn="just">
              <a:buFont typeface="Arial" panose="020B0604020202020204" pitchFamily="34" charset="0"/>
              <a:buChar char="•"/>
            </a:pPr>
            <a:r>
              <a:rPr lang="fr-FR" sz="2133" dirty="0">
                <a:latin typeface="+mn-lt"/>
              </a:rPr>
              <a:t>Le parcours accueille des </a:t>
            </a:r>
            <a:r>
              <a:rPr lang="fr-FR" sz="2133" dirty="0" err="1">
                <a:latin typeface="+mn-lt"/>
              </a:rPr>
              <a:t>étudiant.e.s</a:t>
            </a:r>
            <a:r>
              <a:rPr lang="fr-FR" sz="2133" dirty="0">
                <a:latin typeface="+mn-lt"/>
              </a:rPr>
              <a:t> monolingues et bilingues.</a:t>
            </a:r>
          </a:p>
          <a:p>
            <a:pPr marL="761981" indent="-457189" algn="just">
              <a:buFont typeface="Arial" panose="020B0604020202020204" pitchFamily="34" charset="0"/>
              <a:buChar char="•"/>
            </a:pPr>
            <a:r>
              <a:rPr lang="fr-FR" sz="2133" dirty="0">
                <a:latin typeface="+mn-lt"/>
              </a:rPr>
              <a:t>L’enseignement du breton est assuré en L1, L2 et L3 à raison de 58h/semestre. </a:t>
            </a:r>
          </a:p>
          <a:p>
            <a:pPr marL="761981" indent="-457189" algn="just">
              <a:buFont typeface="Arial" panose="020B0604020202020204" pitchFamily="34" charset="0"/>
              <a:buChar char="•"/>
            </a:pPr>
            <a:r>
              <a:rPr lang="fr-FR" sz="2133" dirty="0">
                <a:latin typeface="+mn-lt"/>
              </a:rPr>
              <a:t>Des stages d’immersion sont proposés en partenariat avec l’association STUMDI (</a:t>
            </a:r>
            <a:r>
              <a:rPr lang="fr-FR" sz="2133" u="sng" dirty="0">
                <a:latin typeface="+mn-lt"/>
                <a:hlinkClick r:id="rId2"/>
              </a:rPr>
              <a:t>https://stumdi.bzh/</a:t>
            </a:r>
            <a:r>
              <a:rPr lang="fr-FR" sz="2133" dirty="0">
                <a:latin typeface="+mn-lt"/>
              </a:rPr>
              <a:t>) à raison de 3 semaines de stage par an.</a:t>
            </a:r>
          </a:p>
          <a:p>
            <a:pPr marL="762221" indent="-457429" algn="just">
              <a:buFont typeface="Arial"/>
              <a:buChar char="•"/>
            </a:pPr>
            <a:r>
              <a:rPr lang="fr-FR" sz="2133" dirty="0">
                <a:latin typeface="+mn-lt"/>
              </a:rPr>
              <a:t>À partir de la L2, la pratique du breton s’intensifie : </a:t>
            </a:r>
            <a:endParaRPr lang="br-FR" sz="2133" dirty="0">
              <a:latin typeface="+mn-lt"/>
            </a:endParaRPr>
          </a:p>
          <a:p>
            <a:pPr marL="1151971" lvl="1" indent="-431989">
              <a:spcBef>
                <a:spcPts val="1512"/>
              </a:spcBef>
              <a:buClr>
                <a:srgbClr val="000000"/>
              </a:buClr>
              <a:buSzPct val="75000"/>
              <a:buFont typeface="Symbol" charset="2"/>
              <a:buChar char=""/>
            </a:pPr>
            <a:r>
              <a:rPr lang="fr-FR" sz="2133" dirty="0">
                <a:latin typeface="+mn-lt"/>
              </a:rPr>
              <a:t>Les enseignements de Mathématiques, d’Histoire-Géographie et d’Arts Plastiques du lycée sont dispensés en breton.se feront en partie en format bilingue</a:t>
            </a:r>
            <a:endParaRPr lang="br-FR" sz="2133" dirty="0">
              <a:latin typeface="+mn-lt"/>
            </a:endParaRPr>
          </a:p>
          <a:p>
            <a:pPr marL="1151971" lvl="1" indent="-431989">
              <a:spcBef>
                <a:spcPts val="1512"/>
              </a:spcBef>
              <a:buClr>
                <a:srgbClr val="000000"/>
              </a:buClr>
              <a:buSzPct val="75000"/>
              <a:buFont typeface="Symbol" charset="2"/>
              <a:buChar char=""/>
            </a:pPr>
            <a:r>
              <a:rPr lang="fr-FR" sz="2133" dirty="0">
                <a:latin typeface="+mn-lt"/>
              </a:rPr>
              <a:t>Des cours de didactique du plurilinguisme sont dispensés en breton à l’université</a:t>
            </a:r>
            <a:endParaRPr lang="br-FR" sz="2133" dirty="0">
              <a:latin typeface="+mn-lt"/>
            </a:endParaRPr>
          </a:p>
          <a:p>
            <a:pPr marL="1151971" lvl="1" indent="-431989">
              <a:spcBef>
                <a:spcPts val="1512"/>
              </a:spcBef>
              <a:buClr>
                <a:srgbClr val="000000"/>
              </a:buClr>
              <a:buSzPct val="75000"/>
              <a:buFont typeface="Symbol" charset="2"/>
              <a:buChar char=""/>
            </a:pPr>
            <a:r>
              <a:rPr lang="fr-FR" sz="2133" dirty="0">
                <a:latin typeface="+mn-lt"/>
              </a:rPr>
              <a:t>Le stage en école (1/2 journée par semaine) est un temps d’immersion</a:t>
            </a:r>
            <a:endParaRPr lang="br-FR" sz="2133" dirty="0">
              <a:latin typeface="+mn-lt"/>
            </a:endParaRPr>
          </a:p>
          <a:p>
            <a:pPr marL="762221" algn="just"/>
            <a:r>
              <a:rPr lang="fr-FR" sz="2133" dirty="0">
                <a:latin typeface="+mn-lt"/>
              </a:rPr>
              <a:t>→ L’objectif est d’amener les </a:t>
            </a:r>
            <a:r>
              <a:rPr lang="fr-FR" sz="2133" dirty="0" err="1">
                <a:latin typeface="+mn-lt"/>
              </a:rPr>
              <a:t>étudiant.e.s</a:t>
            </a:r>
            <a:r>
              <a:rPr lang="fr-FR" sz="2133" dirty="0">
                <a:latin typeface="+mn-lt"/>
              </a:rPr>
              <a:t> à un niveau B2 en breton en fin de licence.</a:t>
            </a:r>
            <a:endParaRPr lang="br-FR" sz="2133" dirty="0">
              <a:latin typeface="+mn-lt"/>
            </a:endParaRPr>
          </a:p>
        </p:txBody>
      </p:sp>
      <p:sp>
        <p:nvSpPr>
          <p:cNvPr id="4" name="Espace réservé du numéro de diapositive 3">
            <a:extLst>
              <a:ext uri="{FF2B5EF4-FFF2-40B4-BE49-F238E27FC236}">
                <a16:creationId xmlns:a16="http://schemas.microsoft.com/office/drawing/2014/main" id="{EC2987FB-BC88-4D1A-95EE-6B120BE3E8BC}"/>
              </a:ext>
            </a:extLst>
          </p:cNvPr>
          <p:cNvSpPr>
            <a:spLocks noGrp="1"/>
          </p:cNvSpPr>
          <p:nvPr>
            <p:ph type="sldNum" idx="12"/>
          </p:nvPr>
        </p:nvSpPr>
        <p:spPr/>
        <p:txBody>
          <a:bodyPr/>
          <a:lstStyle/>
          <a:p>
            <a:pPr algn="ctr"/>
            <a:fld id="{00000000-1234-1234-1234-123412341234}" type="slidenum">
              <a:rPr lang="fr-FR" smtClean="0"/>
              <a:pPr algn="ctr"/>
              <a:t>25</a:t>
            </a:fld>
            <a:endParaRPr lang="fr-FR"/>
          </a:p>
        </p:txBody>
      </p:sp>
    </p:spTree>
    <p:extLst>
      <p:ext uri="{BB962C8B-B14F-4D97-AF65-F5344CB8AC3E}">
        <p14:creationId xmlns:p14="http://schemas.microsoft.com/office/powerpoint/2010/main" val="2053804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8CF93E-CD48-4A27-8B12-7544930CC60E}"/>
              </a:ext>
            </a:extLst>
          </p:cNvPr>
          <p:cNvSpPr>
            <a:spLocks noGrp="1"/>
          </p:cNvSpPr>
          <p:nvPr>
            <p:ph type="title"/>
          </p:nvPr>
        </p:nvSpPr>
        <p:spPr>
          <a:xfrm>
            <a:off x="609600" y="340875"/>
            <a:ext cx="11176000" cy="759604"/>
          </a:xfrm>
        </p:spPr>
        <p:txBody>
          <a:bodyPr>
            <a:normAutofit fontScale="90000"/>
          </a:bodyPr>
          <a:lstStyle/>
          <a:p>
            <a:pPr algn="ctr"/>
            <a:r>
              <a:rPr lang="fr-FR" sz="5400" b="1" dirty="0">
                <a:solidFill>
                  <a:srgbClr val="000000"/>
                </a:solidFill>
                <a:latin typeface="Calibri"/>
                <a:ea typeface="Calibri"/>
                <a:cs typeface="Calibri"/>
              </a:rPr>
              <a:t>Modalités des stages</a:t>
            </a:r>
          </a:p>
        </p:txBody>
      </p:sp>
      <p:sp>
        <p:nvSpPr>
          <p:cNvPr id="3" name="Espace réservé du texte 2">
            <a:extLst>
              <a:ext uri="{FF2B5EF4-FFF2-40B4-BE49-F238E27FC236}">
                <a16:creationId xmlns:a16="http://schemas.microsoft.com/office/drawing/2014/main" id="{1FE1105B-24FE-4965-92CB-EF1A02377F53}"/>
              </a:ext>
            </a:extLst>
          </p:cNvPr>
          <p:cNvSpPr>
            <a:spLocks noGrp="1"/>
          </p:cNvSpPr>
          <p:nvPr>
            <p:ph type="body" idx="1"/>
          </p:nvPr>
        </p:nvSpPr>
        <p:spPr>
          <a:xfrm>
            <a:off x="508000" y="1534444"/>
            <a:ext cx="11176000" cy="5016149"/>
          </a:xfrm>
        </p:spPr>
        <p:txBody>
          <a:bodyPr>
            <a:normAutofit/>
          </a:bodyPr>
          <a:lstStyle/>
          <a:p>
            <a:pPr marL="685783" indent="-380990" algn="just">
              <a:buFont typeface="Arial" panose="020B0604020202020204" pitchFamily="34" charset="0"/>
              <a:buChar char="•"/>
            </a:pPr>
            <a:r>
              <a:rPr lang="fr-FR" sz="2800" dirty="0">
                <a:latin typeface="+mn-lt"/>
              </a:rPr>
              <a:t>L1 : stage massé ou filé d’observation de 3 semaines en école (avec découverte du collège de secteur) au S2.  Stage en classe bilingue Français-Breton- Convention avec la DSDEN 29 </a:t>
            </a:r>
          </a:p>
          <a:p>
            <a:pPr marL="685783" indent="-380990" algn="just">
              <a:buFont typeface="Arial" panose="020B0604020202020204" pitchFamily="34" charset="0"/>
              <a:buChar char="•"/>
            </a:pPr>
            <a:r>
              <a:rPr lang="fr-FR" sz="2800" dirty="0">
                <a:latin typeface="+mn-lt"/>
              </a:rPr>
              <a:t>L2 : stage massé ou filé d’observation et pratique accompagnée de 3 semaines massées avec un rapport de stage - Stage en classe bilingue Français-Breton- Convention avec la DSDEN 29 </a:t>
            </a:r>
          </a:p>
          <a:p>
            <a:pPr marL="685783" indent="-380990" algn="just">
              <a:buFont typeface="Arial" panose="020B0604020202020204" pitchFamily="34" charset="0"/>
              <a:buChar char="•"/>
            </a:pPr>
            <a:r>
              <a:rPr lang="fr-FR" sz="2800" dirty="0">
                <a:latin typeface="+mn-lt"/>
              </a:rPr>
              <a:t>L3 : stage massé ou filé d’observation et pratique accompagnée de 3 semaines massées avec un rapport de stage - Stage en classe bilingue Français-Breton- Convention avec la DSDEN 29 </a:t>
            </a:r>
          </a:p>
        </p:txBody>
      </p:sp>
      <p:sp>
        <p:nvSpPr>
          <p:cNvPr id="4" name="Espace réservé du numéro de diapositive 3">
            <a:extLst>
              <a:ext uri="{FF2B5EF4-FFF2-40B4-BE49-F238E27FC236}">
                <a16:creationId xmlns:a16="http://schemas.microsoft.com/office/drawing/2014/main" id="{EC2987FB-BC88-4D1A-95EE-6B120BE3E8BC}"/>
              </a:ext>
            </a:extLst>
          </p:cNvPr>
          <p:cNvSpPr>
            <a:spLocks noGrp="1"/>
          </p:cNvSpPr>
          <p:nvPr>
            <p:ph type="sldNum" idx="12"/>
          </p:nvPr>
        </p:nvSpPr>
        <p:spPr/>
        <p:txBody>
          <a:bodyPr/>
          <a:lstStyle/>
          <a:p>
            <a:pPr algn="ctr"/>
            <a:fld id="{00000000-1234-1234-1234-123412341234}" type="slidenum">
              <a:rPr lang="fr-FR" smtClean="0"/>
              <a:pPr algn="ctr"/>
              <a:t>26</a:t>
            </a:fld>
            <a:endParaRPr lang="fr-FR"/>
          </a:p>
        </p:txBody>
      </p:sp>
    </p:spTree>
    <p:extLst>
      <p:ext uri="{BB962C8B-B14F-4D97-AF65-F5344CB8AC3E}">
        <p14:creationId xmlns:p14="http://schemas.microsoft.com/office/powerpoint/2010/main" val="3885688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8CF93E-CD48-4A27-8B12-7544930CC60E}"/>
              </a:ext>
            </a:extLst>
          </p:cNvPr>
          <p:cNvSpPr>
            <a:spLocks noGrp="1"/>
          </p:cNvSpPr>
          <p:nvPr>
            <p:ph type="title"/>
          </p:nvPr>
        </p:nvSpPr>
        <p:spPr>
          <a:xfrm>
            <a:off x="609600" y="317357"/>
            <a:ext cx="11176000" cy="759604"/>
          </a:xfrm>
        </p:spPr>
        <p:txBody>
          <a:bodyPr>
            <a:normAutofit fontScale="90000"/>
          </a:bodyPr>
          <a:lstStyle/>
          <a:p>
            <a:pPr algn="ctr"/>
            <a:r>
              <a:rPr lang="fr-FR" sz="4900" b="1" dirty="0">
                <a:solidFill>
                  <a:srgbClr val="000000"/>
                </a:solidFill>
                <a:latin typeface="Calibri"/>
                <a:ea typeface="Calibri"/>
                <a:cs typeface="Calibri"/>
              </a:rPr>
              <a:t>Informations générales</a:t>
            </a:r>
          </a:p>
        </p:txBody>
      </p:sp>
      <p:sp>
        <p:nvSpPr>
          <p:cNvPr id="3" name="Espace réservé du texte 2">
            <a:extLst>
              <a:ext uri="{FF2B5EF4-FFF2-40B4-BE49-F238E27FC236}">
                <a16:creationId xmlns:a16="http://schemas.microsoft.com/office/drawing/2014/main" id="{1FE1105B-24FE-4965-92CB-EF1A02377F53}"/>
              </a:ext>
            </a:extLst>
          </p:cNvPr>
          <p:cNvSpPr>
            <a:spLocks noGrp="1"/>
          </p:cNvSpPr>
          <p:nvPr>
            <p:ph type="body" idx="1"/>
          </p:nvPr>
        </p:nvSpPr>
        <p:spPr>
          <a:xfrm>
            <a:off x="274953" y="1115695"/>
            <a:ext cx="11642091" cy="1544319"/>
          </a:xfrm>
        </p:spPr>
        <p:txBody>
          <a:bodyPr/>
          <a:lstStyle/>
          <a:p>
            <a:pPr lvl="0" algn="just"/>
            <a:r>
              <a:rPr lang="fr-FR" sz="2800" dirty="0">
                <a:latin typeface="+mn-lt"/>
              </a:rPr>
              <a:t>Le parcours préparatoire au professorat des écoles s’appuie sur un partenariat fondé sur l’alternance lycée/université avec une universitarisation progressive :</a:t>
            </a:r>
          </a:p>
          <a:p>
            <a:endParaRPr lang="fr-FR" dirty="0"/>
          </a:p>
        </p:txBody>
      </p:sp>
      <p:sp>
        <p:nvSpPr>
          <p:cNvPr id="4" name="Espace réservé du numéro de diapositive 3">
            <a:extLst>
              <a:ext uri="{FF2B5EF4-FFF2-40B4-BE49-F238E27FC236}">
                <a16:creationId xmlns:a16="http://schemas.microsoft.com/office/drawing/2014/main" id="{EC2987FB-BC88-4D1A-95EE-6B120BE3E8BC}"/>
              </a:ext>
            </a:extLst>
          </p:cNvPr>
          <p:cNvSpPr>
            <a:spLocks noGrp="1"/>
          </p:cNvSpPr>
          <p:nvPr>
            <p:ph type="sldNum" idx="12"/>
          </p:nvPr>
        </p:nvSpPr>
        <p:spPr/>
        <p:txBody>
          <a:bodyPr/>
          <a:lstStyle/>
          <a:p>
            <a:pPr algn="ctr"/>
            <a:fld id="{00000000-1234-1234-1234-123412341234}" type="slidenum">
              <a:rPr lang="fr-FR" smtClean="0"/>
              <a:pPr algn="ctr"/>
              <a:t>27</a:t>
            </a:fld>
            <a:endParaRPr lang="fr-FR"/>
          </a:p>
        </p:txBody>
      </p:sp>
      <p:graphicFrame>
        <p:nvGraphicFramePr>
          <p:cNvPr id="5" name="Tableau 4">
            <a:extLst>
              <a:ext uri="{FF2B5EF4-FFF2-40B4-BE49-F238E27FC236}">
                <a16:creationId xmlns:a16="http://schemas.microsoft.com/office/drawing/2014/main" id="{05E4ED3E-DB62-467F-8C19-C5767E91B753}"/>
              </a:ext>
            </a:extLst>
          </p:cNvPr>
          <p:cNvGraphicFramePr>
            <a:graphicFrameLocks noGrp="1"/>
          </p:cNvGraphicFramePr>
          <p:nvPr>
            <p:extLst/>
          </p:nvPr>
        </p:nvGraphicFramePr>
        <p:xfrm>
          <a:off x="1539664" y="2186474"/>
          <a:ext cx="9112673" cy="3700230"/>
        </p:xfrm>
        <a:graphic>
          <a:graphicData uri="http://schemas.openxmlformats.org/drawingml/2006/table">
            <a:tbl>
              <a:tblPr firstRow="1" bandRow="1">
                <a:tableStyleId>{5C22544A-7EE6-4342-B048-85BDC9FD1C3A}</a:tableStyleId>
              </a:tblPr>
              <a:tblGrid>
                <a:gridCol w="743549">
                  <a:extLst>
                    <a:ext uri="{9D8B030D-6E8A-4147-A177-3AD203B41FA5}">
                      <a16:colId xmlns:a16="http://schemas.microsoft.com/office/drawing/2014/main" val="1183722389"/>
                    </a:ext>
                  </a:extLst>
                </a:gridCol>
                <a:gridCol w="1602033">
                  <a:extLst>
                    <a:ext uri="{9D8B030D-6E8A-4147-A177-3AD203B41FA5}">
                      <a16:colId xmlns:a16="http://schemas.microsoft.com/office/drawing/2014/main" val="3637582981"/>
                    </a:ext>
                  </a:extLst>
                </a:gridCol>
                <a:gridCol w="6767091">
                  <a:extLst>
                    <a:ext uri="{9D8B030D-6E8A-4147-A177-3AD203B41FA5}">
                      <a16:colId xmlns:a16="http://schemas.microsoft.com/office/drawing/2014/main" val="2532739456"/>
                    </a:ext>
                  </a:extLst>
                </a:gridCol>
              </a:tblGrid>
              <a:tr h="931249">
                <a:tc>
                  <a:txBody>
                    <a:bodyPr/>
                    <a:lstStyle/>
                    <a:p>
                      <a:pPr>
                        <a:lnSpc>
                          <a:spcPct val="107000"/>
                        </a:lnSpc>
                      </a:pPr>
                      <a:endParaRPr lang="fr-FR" sz="1500">
                        <a:effectLst/>
                        <a:latin typeface="Calibri" panose="020F0502020204030204" pitchFamily="34" charset="0"/>
                        <a:cs typeface="Times New Roman" panose="02020603050405020304" pitchFamily="18" charset="0"/>
                      </a:endParaRPr>
                    </a:p>
                  </a:txBody>
                  <a:tcPr marL="121920" marR="121920" marT="60960" marB="60960"/>
                </a:tc>
                <a:tc>
                  <a:txBody>
                    <a:bodyPr/>
                    <a:lstStyle/>
                    <a:p>
                      <a:pPr algn="just">
                        <a:lnSpc>
                          <a:spcPct val="150000"/>
                        </a:lnSpc>
                      </a:pPr>
                      <a:r>
                        <a:rPr lang="fr-FR" sz="1900" dirty="0">
                          <a:effectLst/>
                        </a:rPr>
                        <a:t>Lycée + Université</a:t>
                      </a:r>
                      <a:endParaRPr lang="fr-FR"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21920" marR="121920" marT="60960" marB="60960"/>
                </a:tc>
                <a:tc>
                  <a:txBody>
                    <a:bodyPr/>
                    <a:lstStyle/>
                    <a:p>
                      <a:pPr algn="ctr">
                        <a:lnSpc>
                          <a:spcPct val="150000"/>
                        </a:lnSpc>
                      </a:pPr>
                      <a:r>
                        <a:rPr lang="fr-FR" sz="1900" dirty="0">
                          <a:effectLst/>
                        </a:rPr>
                        <a:t>Stages « massés » ou « filés »</a:t>
                      </a:r>
                      <a:endParaRPr lang="fr-FR"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21920" marR="121920" marT="60960" marB="60960"/>
                </a:tc>
                <a:extLst>
                  <a:ext uri="{0D108BD9-81ED-4DB2-BD59-A6C34878D82A}">
                    <a16:rowId xmlns:a16="http://schemas.microsoft.com/office/drawing/2014/main" val="927813341"/>
                  </a:ext>
                </a:extLst>
              </a:tr>
              <a:tr h="757852">
                <a:tc>
                  <a:txBody>
                    <a:bodyPr/>
                    <a:lstStyle/>
                    <a:p>
                      <a:pPr algn="just">
                        <a:lnSpc>
                          <a:spcPct val="107000"/>
                        </a:lnSpc>
                      </a:pPr>
                      <a:r>
                        <a:rPr lang="fr-FR" sz="1500">
                          <a:effectLst/>
                        </a:rPr>
                        <a:t>L1</a:t>
                      </a:r>
                      <a:endParaRPr lang="fr-FR"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121920" marR="121920" marT="60960" marB="60960"/>
                </a:tc>
                <a:tc>
                  <a:txBody>
                    <a:bodyPr/>
                    <a:lstStyle/>
                    <a:p>
                      <a:pPr algn="just">
                        <a:lnSpc>
                          <a:spcPct val="150000"/>
                        </a:lnSpc>
                      </a:pPr>
                      <a:r>
                        <a:rPr lang="fr-FR" sz="1500" dirty="0">
                          <a:effectLst/>
                        </a:rPr>
                        <a:t>28 semaines de cours / année</a:t>
                      </a:r>
                      <a:endParaRPr lang="fr-FR"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21920" marR="121920" marT="60960" marB="60960"/>
                </a:tc>
                <a:tc>
                  <a:txBody>
                    <a:bodyPr/>
                    <a:lstStyle/>
                    <a:p>
                      <a:pPr algn="ctr">
                        <a:lnSpc>
                          <a:spcPct val="150000"/>
                        </a:lnSpc>
                      </a:pPr>
                      <a:r>
                        <a:rPr lang="fr-FR" sz="1500">
                          <a:effectLst/>
                        </a:rPr>
                        <a:t>3 semaines</a:t>
                      </a:r>
                    </a:p>
                    <a:p>
                      <a:pPr algn="ctr">
                        <a:lnSpc>
                          <a:spcPct val="150000"/>
                        </a:lnSpc>
                      </a:pPr>
                      <a:r>
                        <a:rPr lang="fr-FR" sz="1500">
                          <a:effectLst/>
                        </a:rPr>
                        <a:t>Stage d’observation en école (avec découverte du collège de secteur) au S2</a:t>
                      </a:r>
                      <a:endParaRPr lang="fr-FR"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121920" marR="121920" marT="60960" marB="60960"/>
                </a:tc>
                <a:extLst>
                  <a:ext uri="{0D108BD9-81ED-4DB2-BD59-A6C34878D82A}">
                    <a16:rowId xmlns:a16="http://schemas.microsoft.com/office/drawing/2014/main" val="1946914151"/>
                  </a:ext>
                </a:extLst>
              </a:tr>
              <a:tr h="866987">
                <a:tc>
                  <a:txBody>
                    <a:bodyPr/>
                    <a:lstStyle/>
                    <a:p>
                      <a:pPr algn="just">
                        <a:lnSpc>
                          <a:spcPct val="107000"/>
                        </a:lnSpc>
                      </a:pPr>
                      <a:r>
                        <a:rPr lang="fr-FR" sz="1500">
                          <a:effectLst/>
                        </a:rPr>
                        <a:t>L2</a:t>
                      </a:r>
                      <a:endParaRPr lang="fr-FR"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121920" marR="121920" marT="60960" marB="60960"/>
                </a:tc>
                <a:tc>
                  <a:txBody>
                    <a:bodyPr/>
                    <a:lstStyle/>
                    <a:p>
                      <a:pPr algn="just">
                        <a:lnSpc>
                          <a:spcPct val="150000"/>
                        </a:lnSpc>
                      </a:pPr>
                      <a:r>
                        <a:rPr lang="fr-FR" sz="1500" dirty="0">
                          <a:effectLst/>
                        </a:rPr>
                        <a:t>28 semaines de cours / année</a:t>
                      </a:r>
                      <a:endParaRPr lang="fr-FR"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21920" marR="121920" marT="60960" marB="60960"/>
                </a:tc>
                <a:tc>
                  <a:txBody>
                    <a:bodyPr/>
                    <a:lstStyle/>
                    <a:p>
                      <a:pPr algn="ctr">
                        <a:lnSpc>
                          <a:spcPct val="150000"/>
                        </a:lnSpc>
                      </a:pPr>
                      <a:r>
                        <a:rPr lang="fr-FR" sz="1500">
                          <a:effectLst/>
                        </a:rPr>
                        <a:t>3 semaines</a:t>
                      </a:r>
                    </a:p>
                    <a:p>
                      <a:pPr algn="ctr">
                        <a:lnSpc>
                          <a:spcPct val="150000"/>
                        </a:lnSpc>
                      </a:pPr>
                      <a:r>
                        <a:rPr lang="fr-FR" sz="1500">
                          <a:effectLst/>
                        </a:rPr>
                        <a:t>Stage d’observation et de pratique accompagnée avec un rapport de stage au S4</a:t>
                      </a:r>
                      <a:endParaRPr lang="fr-FR"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121920" marR="121920" marT="60960" marB="60960"/>
                </a:tc>
                <a:extLst>
                  <a:ext uri="{0D108BD9-81ED-4DB2-BD59-A6C34878D82A}">
                    <a16:rowId xmlns:a16="http://schemas.microsoft.com/office/drawing/2014/main" val="3557017394"/>
                  </a:ext>
                </a:extLst>
              </a:tr>
              <a:tr h="1093132">
                <a:tc>
                  <a:txBody>
                    <a:bodyPr/>
                    <a:lstStyle/>
                    <a:p>
                      <a:pPr algn="just">
                        <a:lnSpc>
                          <a:spcPct val="107000"/>
                        </a:lnSpc>
                      </a:pPr>
                      <a:r>
                        <a:rPr lang="fr-FR" sz="1500">
                          <a:effectLst/>
                        </a:rPr>
                        <a:t>L3</a:t>
                      </a:r>
                      <a:endParaRPr lang="fr-FR"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121920" marR="121920" marT="60960" marB="60960"/>
                </a:tc>
                <a:tc>
                  <a:txBody>
                    <a:bodyPr/>
                    <a:lstStyle/>
                    <a:p>
                      <a:pPr algn="just">
                        <a:lnSpc>
                          <a:spcPct val="150000"/>
                        </a:lnSpc>
                      </a:pPr>
                      <a:r>
                        <a:rPr lang="fr-FR" sz="1500">
                          <a:effectLst/>
                        </a:rPr>
                        <a:t>28 semaines de cours / année</a:t>
                      </a:r>
                      <a:endParaRPr lang="fr-FR"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121920" marR="121920" marT="60960" marB="60960"/>
                </a:tc>
                <a:tc>
                  <a:txBody>
                    <a:bodyPr/>
                    <a:lstStyle/>
                    <a:p>
                      <a:pPr algn="ctr">
                        <a:lnSpc>
                          <a:spcPct val="150000"/>
                        </a:lnSpc>
                      </a:pPr>
                      <a:r>
                        <a:rPr lang="fr-FR" sz="1500" dirty="0">
                          <a:effectLst/>
                        </a:rPr>
                        <a:t>4 semaines</a:t>
                      </a:r>
                    </a:p>
                    <a:p>
                      <a:pPr algn="ctr">
                        <a:lnSpc>
                          <a:spcPct val="150000"/>
                        </a:lnSpc>
                      </a:pPr>
                      <a:r>
                        <a:rPr lang="fr-FR" sz="1500" dirty="0">
                          <a:effectLst/>
                        </a:rPr>
                        <a:t>Mobilité à l’étranger (stage de renforcement linguistique à l’étranger ou stage d’observation d’un autre système éducatif)</a:t>
                      </a:r>
                      <a:endParaRPr lang="fr-FR"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21920" marR="121920" marT="60960" marB="60960"/>
                </a:tc>
                <a:extLst>
                  <a:ext uri="{0D108BD9-81ED-4DB2-BD59-A6C34878D82A}">
                    <a16:rowId xmlns:a16="http://schemas.microsoft.com/office/drawing/2014/main" val="345930334"/>
                  </a:ext>
                </a:extLst>
              </a:tr>
            </a:tbl>
          </a:graphicData>
        </a:graphic>
      </p:graphicFrame>
    </p:spTree>
    <p:extLst>
      <p:ext uri="{BB962C8B-B14F-4D97-AF65-F5344CB8AC3E}">
        <p14:creationId xmlns:p14="http://schemas.microsoft.com/office/powerpoint/2010/main" val="515749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8CF93E-CD48-4A27-8B12-7544930CC60E}"/>
              </a:ext>
            </a:extLst>
          </p:cNvPr>
          <p:cNvSpPr>
            <a:spLocks noGrp="1"/>
          </p:cNvSpPr>
          <p:nvPr>
            <p:ph type="title"/>
          </p:nvPr>
        </p:nvSpPr>
        <p:spPr>
          <a:xfrm>
            <a:off x="609600" y="73516"/>
            <a:ext cx="11176000" cy="759604"/>
          </a:xfrm>
        </p:spPr>
        <p:txBody>
          <a:bodyPr>
            <a:normAutofit/>
          </a:bodyPr>
          <a:lstStyle/>
          <a:p>
            <a:pPr algn="ctr"/>
            <a:r>
              <a:rPr lang="fr-FR" sz="4400" b="1" dirty="0">
                <a:solidFill>
                  <a:srgbClr val="000000"/>
                </a:solidFill>
                <a:latin typeface="Calibri"/>
                <a:ea typeface="Calibri"/>
                <a:cs typeface="Calibri"/>
              </a:rPr>
              <a:t>Organisation des enseignements </a:t>
            </a:r>
          </a:p>
        </p:txBody>
      </p:sp>
      <p:sp>
        <p:nvSpPr>
          <p:cNvPr id="3" name="Espace réservé du texte 2">
            <a:extLst>
              <a:ext uri="{FF2B5EF4-FFF2-40B4-BE49-F238E27FC236}">
                <a16:creationId xmlns:a16="http://schemas.microsoft.com/office/drawing/2014/main" id="{1FE1105B-24FE-4965-92CB-EF1A02377F53}"/>
              </a:ext>
            </a:extLst>
          </p:cNvPr>
          <p:cNvSpPr>
            <a:spLocks noGrp="1"/>
          </p:cNvSpPr>
          <p:nvPr>
            <p:ph type="body" idx="1"/>
          </p:nvPr>
        </p:nvSpPr>
        <p:spPr>
          <a:xfrm>
            <a:off x="116541" y="962026"/>
            <a:ext cx="11521440" cy="1198909"/>
          </a:xfrm>
        </p:spPr>
        <p:txBody>
          <a:bodyPr/>
          <a:lstStyle/>
          <a:p>
            <a:pPr lvl="0"/>
            <a:r>
              <a:rPr lang="fr-FR" sz="2800" dirty="0">
                <a:latin typeface="+mn-lt"/>
              </a:rPr>
              <a:t>Les enseignements au lycée pour la Licence PPPE sur 28 semaines :</a:t>
            </a:r>
          </a:p>
          <a:p>
            <a:endParaRPr lang="fr-FR" dirty="0"/>
          </a:p>
        </p:txBody>
      </p:sp>
      <p:sp>
        <p:nvSpPr>
          <p:cNvPr id="4" name="Espace réservé du numéro de diapositive 3">
            <a:extLst>
              <a:ext uri="{FF2B5EF4-FFF2-40B4-BE49-F238E27FC236}">
                <a16:creationId xmlns:a16="http://schemas.microsoft.com/office/drawing/2014/main" id="{EC2987FB-BC88-4D1A-95EE-6B120BE3E8BC}"/>
              </a:ext>
            </a:extLst>
          </p:cNvPr>
          <p:cNvSpPr>
            <a:spLocks noGrp="1"/>
          </p:cNvSpPr>
          <p:nvPr>
            <p:ph type="sldNum" idx="12"/>
          </p:nvPr>
        </p:nvSpPr>
        <p:spPr/>
        <p:txBody>
          <a:bodyPr/>
          <a:lstStyle/>
          <a:p>
            <a:pPr algn="ctr"/>
            <a:fld id="{00000000-1234-1234-1234-123412341234}" type="slidenum">
              <a:rPr lang="fr-FR" smtClean="0"/>
              <a:pPr algn="ctr"/>
              <a:t>28</a:t>
            </a:fld>
            <a:endParaRPr lang="fr-FR"/>
          </a:p>
        </p:txBody>
      </p:sp>
      <p:graphicFrame>
        <p:nvGraphicFramePr>
          <p:cNvPr id="6" name="Tableau 5">
            <a:extLst>
              <a:ext uri="{FF2B5EF4-FFF2-40B4-BE49-F238E27FC236}">
                <a16:creationId xmlns:a16="http://schemas.microsoft.com/office/drawing/2014/main" id="{82AD675C-16A4-4CE0-8109-76D985E64515}"/>
              </a:ext>
            </a:extLst>
          </p:cNvPr>
          <p:cNvGraphicFramePr>
            <a:graphicFrameLocks noGrp="1"/>
          </p:cNvGraphicFramePr>
          <p:nvPr>
            <p:extLst/>
          </p:nvPr>
        </p:nvGraphicFramePr>
        <p:xfrm>
          <a:off x="2495551" y="1592725"/>
          <a:ext cx="6962776" cy="4303249"/>
        </p:xfrm>
        <a:graphic>
          <a:graphicData uri="http://schemas.openxmlformats.org/drawingml/2006/table">
            <a:tbl>
              <a:tblPr firstRow="1" bandRow="1">
                <a:tableStyleId>{5C22544A-7EE6-4342-B048-85BDC9FD1C3A}</a:tableStyleId>
              </a:tblPr>
              <a:tblGrid>
                <a:gridCol w="3375452">
                  <a:extLst>
                    <a:ext uri="{9D8B030D-6E8A-4147-A177-3AD203B41FA5}">
                      <a16:colId xmlns:a16="http://schemas.microsoft.com/office/drawing/2014/main" val="1160268920"/>
                    </a:ext>
                  </a:extLst>
                </a:gridCol>
                <a:gridCol w="1127321">
                  <a:extLst>
                    <a:ext uri="{9D8B030D-6E8A-4147-A177-3AD203B41FA5}">
                      <a16:colId xmlns:a16="http://schemas.microsoft.com/office/drawing/2014/main" val="1313443464"/>
                    </a:ext>
                  </a:extLst>
                </a:gridCol>
                <a:gridCol w="1128043">
                  <a:extLst>
                    <a:ext uri="{9D8B030D-6E8A-4147-A177-3AD203B41FA5}">
                      <a16:colId xmlns:a16="http://schemas.microsoft.com/office/drawing/2014/main" val="188410353"/>
                    </a:ext>
                  </a:extLst>
                </a:gridCol>
                <a:gridCol w="1331960">
                  <a:extLst>
                    <a:ext uri="{9D8B030D-6E8A-4147-A177-3AD203B41FA5}">
                      <a16:colId xmlns:a16="http://schemas.microsoft.com/office/drawing/2014/main" val="477407629"/>
                    </a:ext>
                  </a:extLst>
                </a:gridCol>
              </a:tblGrid>
              <a:tr h="447319">
                <a:tc>
                  <a:txBody>
                    <a:bodyPr/>
                    <a:lstStyle/>
                    <a:p>
                      <a:pPr marL="226695" algn="ctr">
                        <a:lnSpc>
                          <a:spcPct val="150000"/>
                        </a:lnSpc>
                      </a:pPr>
                      <a:r>
                        <a:rPr lang="fr-FR" sz="1500">
                          <a:effectLst/>
                        </a:rPr>
                        <a:t>Enseignements au lycée</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95309" marR="95309" marT="47655" marB="47655"/>
                </a:tc>
                <a:tc>
                  <a:txBody>
                    <a:bodyPr/>
                    <a:lstStyle/>
                    <a:p>
                      <a:pPr marL="226695" algn="ctr">
                        <a:lnSpc>
                          <a:spcPct val="150000"/>
                        </a:lnSpc>
                      </a:pPr>
                      <a:r>
                        <a:rPr lang="fr-FR" sz="1500">
                          <a:effectLst/>
                        </a:rPr>
                        <a:t>L1</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95309" marR="95309" marT="47655" marB="47655"/>
                </a:tc>
                <a:tc>
                  <a:txBody>
                    <a:bodyPr/>
                    <a:lstStyle/>
                    <a:p>
                      <a:pPr marL="226695" algn="ctr">
                        <a:lnSpc>
                          <a:spcPct val="150000"/>
                        </a:lnSpc>
                      </a:pPr>
                      <a:r>
                        <a:rPr lang="fr-FR" sz="1500">
                          <a:effectLst/>
                        </a:rPr>
                        <a:t>L2</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95309" marR="95309" marT="47655" marB="47655"/>
                </a:tc>
                <a:tc>
                  <a:txBody>
                    <a:bodyPr/>
                    <a:lstStyle/>
                    <a:p>
                      <a:pPr marL="226695" algn="ctr">
                        <a:lnSpc>
                          <a:spcPct val="150000"/>
                        </a:lnSpc>
                      </a:pPr>
                      <a:r>
                        <a:rPr lang="fr-FR" sz="1500">
                          <a:effectLst/>
                        </a:rPr>
                        <a:t>L3</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95309" marR="95309" marT="47655" marB="47655"/>
                </a:tc>
                <a:extLst>
                  <a:ext uri="{0D108BD9-81ED-4DB2-BD59-A6C34878D82A}">
                    <a16:rowId xmlns:a16="http://schemas.microsoft.com/office/drawing/2014/main" val="3278099079"/>
                  </a:ext>
                </a:extLst>
              </a:tr>
              <a:tr h="385593">
                <a:tc>
                  <a:txBody>
                    <a:bodyPr/>
                    <a:lstStyle/>
                    <a:p>
                      <a:pPr marL="226695" algn="ctr">
                        <a:lnSpc>
                          <a:spcPct val="150000"/>
                        </a:lnSpc>
                      </a:pPr>
                      <a:r>
                        <a:rPr lang="fr-FR" sz="1200" dirty="0">
                          <a:effectLst/>
                        </a:rPr>
                        <a:t>Français</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309" marR="95309" marT="47655" marB="47655"/>
                </a:tc>
                <a:tc>
                  <a:txBody>
                    <a:bodyPr/>
                    <a:lstStyle/>
                    <a:p>
                      <a:pPr marL="226695" algn="ctr">
                        <a:lnSpc>
                          <a:spcPct val="150000"/>
                        </a:lnSpc>
                      </a:pPr>
                      <a:r>
                        <a:rPr lang="fr-FR" sz="1200">
                          <a:effectLst/>
                        </a:rPr>
                        <a:t>4 h 30</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95309" marR="95309" marT="47655" marB="47655"/>
                </a:tc>
                <a:tc>
                  <a:txBody>
                    <a:bodyPr/>
                    <a:lstStyle/>
                    <a:p>
                      <a:pPr marL="226695" algn="ctr">
                        <a:lnSpc>
                          <a:spcPct val="150000"/>
                        </a:lnSpc>
                      </a:pPr>
                      <a:r>
                        <a:rPr lang="fr-FR" sz="1200">
                          <a:effectLst/>
                        </a:rPr>
                        <a:t>2 h 30</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95309" marR="95309" marT="47655" marB="47655"/>
                </a:tc>
                <a:tc>
                  <a:txBody>
                    <a:bodyPr/>
                    <a:lstStyle/>
                    <a:p>
                      <a:pPr marL="226695" algn="ctr">
                        <a:lnSpc>
                          <a:spcPct val="150000"/>
                        </a:lnSpc>
                      </a:pPr>
                      <a:r>
                        <a:rPr lang="fr-FR" sz="1200">
                          <a:effectLst/>
                        </a:rPr>
                        <a:t>1 h</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95309" marR="95309" marT="47655" marB="47655"/>
                </a:tc>
                <a:extLst>
                  <a:ext uri="{0D108BD9-81ED-4DB2-BD59-A6C34878D82A}">
                    <a16:rowId xmlns:a16="http://schemas.microsoft.com/office/drawing/2014/main" val="1295353233"/>
                  </a:ext>
                </a:extLst>
              </a:tr>
              <a:tr h="385593">
                <a:tc>
                  <a:txBody>
                    <a:bodyPr/>
                    <a:lstStyle/>
                    <a:p>
                      <a:pPr marL="226695" algn="ctr">
                        <a:lnSpc>
                          <a:spcPct val="150000"/>
                        </a:lnSpc>
                      </a:pPr>
                      <a:r>
                        <a:rPr lang="fr-FR" sz="1200">
                          <a:effectLst/>
                        </a:rPr>
                        <a:t>Mathématiques</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95309" marR="95309" marT="47655" marB="47655"/>
                </a:tc>
                <a:tc>
                  <a:txBody>
                    <a:bodyPr/>
                    <a:lstStyle/>
                    <a:p>
                      <a:pPr marL="226695" algn="ctr">
                        <a:lnSpc>
                          <a:spcPct val="150000"/>
                        </a:lnSpc>
                      </a:pPr>
                      <a:r>
                        <a:rPr lang="fr-FR" sz="1200">
                          <a:effectLst/>
                        </a:rPr>
                        <a:t>4 h 30</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95309" marR="95309" marT="47655" marB="47655"/>
                </a:tc>
                <a:tc>
                  <a:txBody>
                    <a:bodyPr/>
                    <a:lstStyle/>
                    <a:p>
                      <a:pPr marL="226695" algn="ctr">
                        <a:lnSpc>
                          <a:spcPct val="150000"/>
                        </a:lnSpc>
                      </a:pPr>
                      <a:r>
                        <a:rPr lang="fr-FR" sz="1200">
                          <a:effectLst/>
                        </a:rPr>
                        <a:t>2 h 30</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95309" marR="95309" marT="47655" marB="47655"/>
                </a:tc>
                <a:tc>
                  <a:txBody>
                    <a:bodyPr/>
                    <a:lstStyle/>
                    <a:p>
                      <a:pPr marL="226695" algn="ctr">
                        <a:lnSpc>
                          <a:spcPct val="150000"/>
                        </a:lnSpc>
                      </a:pPr>
                      <a:r>
                        <a:rPr lang="fr-FR" sz="1200">
                          <a:effectLst/>
                        </a:rPr>
                        <a:t>1 h</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95309" marR="95309" marT="47655" marB="47655"/>
                </a:tc>
                <a:extLst>
                  <a:ext uri="{0D108BD9-81ED-4DB2-BD59-A6C34878D82A}">
                    <a16:rowId xmlns:a16="http://schemas.microsoft.com/office/drawing/2014/main" val="3009762998"/>
                  </a:ext>
                </a:extLst>
              </a:tr>
              <a:tr h="385593">
                <a:tc>
                  <a:txBody>
                    <a:bodyPr/>
                    <a:lstStyle/>
                    <a:p>
                      <a:pPr marL="226695" algn="ctr">
                        <a:lnSpc>
                          <a:spcPct val="150000"/>
                        </a:lnSpc>
                      </a:pPr>
                      <a:r>
                        <a:rPr lang="fr-FR" sz="1200" dirty="0">
                          <a:effectLst/>
                        </a:rPr>
                        <a:t>Philosophie morale et politique</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309" marR="95309" marT="47655" marB="47655"/>
                </a:tc>
                <a:tc>
                  <a:txBody>
                    <a:bodyPr/>
                    <a:lstStyle/>
                    <a:p>
                      <a:pPr marL="226695" algn="ctr">
                        <a:lnSpc>
                          <a:spcPct val="150000"/>
                        </a:lnSpc>
                      </a:pPr>
                      <a:r>
                        <a:rPr lang="fr-FR" sz="1200">
                          <a:effectLst/>
                        </a:rPr>
                        <a:t>1 h 30</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95309" marR="95309" marT="47655" marB="47655"/>
                </a:tc>
                <a:tc>
                  <a:txBody>
                    <a:bodyPr/>
                    <a:lstStyle/>
                    <a:p>
                      <a:pPr marL="226695" algn="ctr">
                        <a:lnSpc>
                          <a:spcPct val="150000"/>
                        </a:lnSpc>
                      </a:pPr>
                      <a:r>
                        <a:rPr lang="fr-FR" sz="1200">
                          <a:effectLst/>
                        </a:rPr>
                        <a:t>1 h</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95309" marR="95309" marT="47655" marB="47655"/>
                </a:tc>
                <a:tc>
                  <a:txBody>
                    <a:bodyPr/>
                    <a:lstStyle/>
                    <a:p>
                      <a:pPr marL="226695" algn="ctr">
                        <a:lnSpc>
                          <a:spcPct val="150000"/>
                        </a:lnSpc>
                      </a:pPr>
                      <a:r>
                        <a:rPr lang="fr-FR" sz="1200">
                          <a:effectLst/>
                        </a:rPr>
                        <a:t>30 min</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95309" marR="95309" marT="47655" marB="47655"/>
                </a:tc>
                <a:extLst>
                  <a:ext uri="{0D108BD9-81ED-4DB2-BD59-A6C34878D82A}">
                    <a16:rowId xmlns:a16="http://schemas.microsoft.com/office/drawing/2014/main" val="2369148944"/>
                  </a:ext>
                </a:extLst>
              </a:tr>
              <a:tr h="385593">
                <a:tc>
                  <a:txBody>
                    <a:bodyPr/>
                    <a:lstStyle/>
                    <a:p>
                      <a:pPr marL="226695" algn="ctr">
                        <a:lnSpc>
                          <a:spcPct val="150000"/>
                        </a:lnSpc>
                      </a:pPr>
                      <a:r>
                        <a:rPr lang="fr-FR" sz="1200">
                          <a:effectLst/>
                        </a:rPr>
                        <a:t>EPS</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95309" marR="95309" marT="47655" marB="47655"/>
                </a:tc>
                <a:tc>
                  <a:txBody>
                    <a:bodyPr/>
                    <a:lstStyle/>
                    <a:p>
                      <a:pPr marL="226695" algn="ctr">
                        <a:lnSpc>
                          <a:spcPct val="150000"/>
                        </a:lnSpc>
                      </a:pPr>
                      <a:r>
                        <a:rPr lang="fr-FR" sz="1200">
                          <a:effectLst/>
                        </a:rPr>
                        <a:t>1 h 30</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95309" marR="95309" marT="47655" marB="47655"/>
                </a:tc>
                <a:tc>
                  <a:txBody>
                    <a:bodyPr/>
                    <a:lstStyle/>
                    <a:p>
                      <a:pPr marL="226695" algn="ctr">
                        <a:lnSpc>
                          <a:spcPct val="150000"/>
                        </a:lnSpc>
                      </a:pPr>
                      <a:r>
                        <a:rPr lang="fr-FR" sz="1200">
                          <a:effectLst/>
                        </a:rPr>
                        <a:t>1 h</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95309" marR="95309" marT="47655" marB="47655"/>
                </a:tc>
                <a:tc>
                  <a:txBody>
                    <a:bodyPr/>
                    <a:lstStyle/>
                    <a:p>
                      <a:pPr marL="226695" algn="ctr">
                        <a:lnSpc>
                          <a:spcPct val="150000"/>
                        </a:lnSpc>
                      </a:pPr>
                      <a:r>
                        <a:rPr lang="fr-FR" sz="1200">
                          <a:effectLst/>
                        </a:rPr>
                        <a:t>30 min</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95309" marR="95309" marT="47655" marB="47655"/>
                </a:tc>
                <a:extLst>
                  <a:ext uri="{0D108BD9-81ED-4DB2-BD59-A6C34878D82A}">
                    <a16:rowId xmlns:a16="http://schemas.microsoft.com/office/drawing/2014/main" val="282577105"/>
                  </a:ext>
                </a:extLst>
              </a:tr>
              <a:tr h="385593">
                <a:tc>
                  <a:txBody>
                    <a:bodyPr/>
                    <a:lstStyle/>
                    <a:p>
                      <a:pPr marL="226695" algn="ctr">
                        <a:lnSpc>
                          <a:spcPct val="150000"/>
                        </a:lnSpc>
                      </a:pPr>
                      <a:r>
                        <a:rPr lang="fr-FR" sz="1200">
                          <a:effectLst/>
                        </a:rPr>
                        <a:t>Histoire-géographie</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95309" marR="95309" marT="47655" marB="47655"/>
                </a:tc>
                <a:tc>
                  <a:txBody>
                    <a:bodyPr/>
                    <a:lstStyle/>
                    <a:p>
                      <a:pPr marL="226695" algn="ctr">
                        <a:lnSpc>
                          <a:spcPct val="150000"/>
                        </a:lnSpc>
                      </a:pPr>
                      <a:r>
                        <a:rPr lang="fr-FR" sz="1200">
                          <a:effectLst/>
                        </a:rPr>
                        <a:t>1 h 30</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95309" marR="95309" marT="47655" marB="47655"/>
                </a:tc>
                <a:tc>
                  <a:txBody>
                    <a:bodyPr/>
                    <a:lstStyle/>
                    <a:p>
                      <a:pPr marL="226695" algn="ctr">
                        <a:lnSpc>
                          <a:spcPct val="150000"/>
                        </a:lnSpc>
                      </a:pPr>
                      <a:r>
                        <a:rPr lang="fr-FR" sz="1200">
                          <a:effectLst/>
                        </a:rPr>
                        <a:t>1 h 30</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95309" marR="95309" marT="47655" marB="47655"/>
                </a:tc>
                <a:tc>
                  <a:txBody>
                    <a:bodyPr/>
                    <a:lstStyle/>
                    <a:p>
                      <a:pPr marL="226695" algn="ctr">
                        <a:lnSpc>
                          <a:spcPct val="150000"/>
                        </a:lnSpc>
                      </a:pPr>
                      <a:r>
                        <a:rPr lang="fr-FR" sz="1200">
                          <a:effectLst/>
                        </a:rPr>
                        <a:t>45 min</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95309" marR="95309" marT="47655" marB="47655"/>
                </a:tc>
                <a:extLst>
                  <a:ext uri="{0D108BD9-81ED-4DB2-BD59-A6C34878D82A}">
                    <a16:rowId xmlns:a16="http://schemas.microsoft.com/office/drawing/2014/main" val="317423557"/>
                  </a:ext>
                </a:extLst>
              </a:tr>
              <a:tr h="385593">
                <a:tc>
                  <a:txBody>
                    <a:bodyPr/>
                    <a:lstStyle/>
                    <a:p>
                      <a:pPr marL="226695" algn="ctr">
                        <a:lnSpc>
                          <a:spcPct val="150000"/>
                        </a:lnSpc>
                      </a:pPr>
                      <a:r>
                        <a:rPr lang="fr-FR" sz="1200">
                          <a:effectLst/>
                        </a:rPr>
                        <a:t>Sciences et technologie</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95309" marR="95309" marT="47655" marB="47655"/>
                </a:tc>
                <a:tc>
                  <a:txBody>
                    <a:bodyPr/>
                    <a:lstStyle/>
                    <a:p>
                      <a:pPr marL="226695" algn="ctr">
                        <a:lnSpc>
                          <a:spcPct val="150000"/>
                        </a:lnSpc>
                      </a:pPr>
                      <a:r>
                        <a:rPr lang="fr-FR" sz="1200">
                          <a:effectLst/>
                        </a:rPr>
                        <a:t>1 h 30</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95309" marR="95309" marT="47655" marB="47655"/>
                </a:tc>
                <a:tc>
                  <a:txBody>
                    <a:bodyPr/>
                    <a:lstStyle/>
                    <a:p>
                      <a:pPr marL="226695" algn="ctr">
                        <a:lnSpc>
                          <a:spcPct val="150000"/>
                        </a:lnSpc>
                      </a:pPr>
                      <a:r>
                        <a:rPr lang="fr-FR" sz="1200">
                          <a:effectLst/>
                        </a:rPr>
                        <a:t>1 h 30</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95309" marR="95309" marT="47655" marB="47655"/>
                </a:tc>
                <a:tc>
                  <a:txBody>
                    <a:bodyPr/>
                    <a:lstStyle/>
                    <a:p>
                      <a:pPr marL="226695" algn="ctr">
                        <a:lnSpc>
                          <a:spcPct val="150000"/>
                        </a:lnSpc>
                      </a:pPr>
                      <a:r>
                        <a:rPr lang="fr-FR" sz="1200">
                          <a:effectLst/>
                        </a:rPr>
                        <a:t>45 min</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95309" marR="95309" marT="47655" marB="47655"/>
                </a:tc>
                <a:extLst>
                  <a:ext uri="{0D108BD9-81ED-4DB2-BD59-A6C34878D82A}">
                    <a16:rowId xmlns:a16="http://schemas.microsoft.com/office/drawing/2014/main" val="3383731229"/>
                  </a:ext>
                </a:extLst>
              </a:tr>
              <a:tr h="385593">
                <a:tc>
                  <a:txBody>
                    <a:bodyPr/>
                    <a:lstStyle/>
                    <a:p>
                      <a:pPr marL="226695" algn="ctr">
                        <a:lnSpc>
                          <a:spcPct val="150000"/>
                        </a:lnSpc>
                      </a:pPr>
                      <a:r>
                        <a:rPr lang="fr-FR" sz="1200">
                          <a:effectLst/>
                        </a:rPr>
                        <a:t>Langue vivante étrangère</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95309" marR="95309" marT="47655" marB="47655"/>
                </a:tc>
                <a:tc>
                  <a:txBody>
                    <a:bodyPr/>
                    <a:lstStyle/>
                    <a:p>
                      <a:pPr marL="226695" algn="ctr">
                        <a:lnSpc>
                          <a:spcPct val="150000"/>
                        </a:lnSpc>
                      </a:pPr>
                      <a:r>
                        <a:rPr lang="fr-FR" sz="1200">
                          <a:effectLst/>
                        </a:rPr>
                        <a:t>1 h 30</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95309" marR="95309" marT="47655" marB="47655"/>
                </a:tc>
                <a:tc>
                  <a:txBody>
                    <a:bodyPr/>
                    <a:lstStyle/>
                    <a:p>
                      <a:pPr marL="226695" algn="ctr">
                        <a:lnSpc>
                          <a:spcPct val="150000"/>
                        </a:lnSpc>
                      </a:pPr>
                      <a:r>
                        <a:rPr lang="fr-FR" sz="1200">
                          <a:effectLst/>
                        </a:rPr>
                        <a:t>1 h</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95309" marR="95309" marT="47655" marB="47655"/>
                </a:tc>
                <a:tc>
                  <a:txBody>
                    <a:bodyPr/>
                    <a:lstStyle/>
                    <a:p>
                      <a:pPr marL="226695" algn="ctr">
                        <a:lnSpc>
                          <a:spcPct val="150000"/>
                        </a:lnSpc>
                      </a:pPr>
                      <a:r>
                        <a:rPr lang="fr-FR" sz="1200">
                          <a:effectLst/>
                        </a:rPr>
                        <a:t>45 min</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95309" marR="95309" marT="47655" marB="47655"/>
                </a:tc>
                <a:extLst>
                  <a:ext uri="{0D108BD9-81ED-4DB2-BD59-A6C34878D82A}">
                    <a16:rowId xmlns:a16="http://schemas.microsoft.com/office/drawing/2014/main" val="3342257110"/>
                  </a:ext>
                </a:extLst>
              </a:tr>
              <a:tr h="385593">
                <a:tc>
                  <a:txBody>
                    <a:bodyPr/>
                    <a:lstStyle/>
                    <a:p>
                      <a:pPr marL="226695" algn="ctr">
                        <a:lnSpc>
                          <a:spcPct val="150000"/>
                        </a:lnSpc>
                      </a:pPr>
                      <a:r>
                        <a:rPr lang="fr-FR" sz="1200">
                          <a:effectLst/>
                        </a:rPr>
                        <a:t>Arts</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95309" marR="95309" marT="47655" marB="47655"/>
                </a:tc>
                <a:tc>
                  <a:txBody>
                    <a:bodyPr/>
                    <a:lstStyle/>
                    <a:p>
                      <a:pPr marL="226695" algn="ctr">
                        <a:lnSpc>
                          <a:spcPct val="150000"/>
                        </a:lnSpc>
                      </a:pPr>
                      <a:r>
                        <a:rPr lang="fr-FR" sz="1200">
                          <a:effectLst/>
                        </a:rPr>
                        <a:t>1 h 30</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95309" marR="95309" marT="47655" marB="47655"/>
                </a:tc>
                <a:tc>
                  <a:txBody>
                    <a:bodyPr/>
                    <a:lstStyle/>
                    <a:p>
                      <a:pPr marL="226695" algn="ctr">
                        <a:lnSpc>
                          <a:spcPct val="150000"/>
                        </a:lnSpc>
                      </a:pPr>
                      <a:r>
                        <a:rPr lang="fr-FR" sz="1200">
                          <a:effectLst/>
                        </a:rPr>
                        <a:t>1 h</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95309" marR="95309" marT="47655" marB="47655"/>
                </a:tc>
                <a:tc>
                  <a:txBody>
                    <a:bodyPr/>
                    <a:lstStyle/>
                    <a:p>
                      <a:pPr marL="226695" algn="ctr">
                        <a:lnSpc>
                          <a:spcPct val="150000"/>
                        </a:lnSpc>
                      </a:pPr>
                      <a:r>
                        <a:rPr lang="fr-FR" sz="1200">
                          <a:effectLst/>
                        </a:rPr>
                        <a:t>45 min</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95309" marR="95309" marT="47655" marB="47655"/>
                </a:tc>
                <a:extLst>
                  <a:ext uri="{0D108BD9-81ED-4DB2-BD59-A6C34878D82A}">
                    <a16:rowId xmlns:a16="http://schemas.microsoft.com/office/drawing/2014/main" val="3309728268"/>
                  </a:ext>
                </a:extLst>
              </a:tr>
              <a:tr h="385593">
                <a:tc>
                  <a:txBody>
                    <a:bodyPr/>
                    <a:lstStyle/>
                    <a:p>
                      <a:pPr marL="226695" algn="ctr">
                        <a:lnSpc>
                          <a:spcPct val="150000"/>
                        </a:lnSpc>
                      </a:pPr>
                      <a:r>
                        <a:rPr lang="fr-FR" sz="1200">
                          <a:effectLst/>
                        </a:rPr>
                        <a:t>Accompagnement individualisé</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95309" marR="95309" marT="47655" marB="47655"/>
                </a:tc>
                <a:tc>
                  <a:txBody>
                    <a:bodyPr/>
                    <a:lstStyle/>
                    <a:p>
                      <a:pPr marL="226695" algn="ctr">
                        <a:lnSpc>
                          <a:spcPct val="150000"/>
                        </a:lnSpc>
                      </a:pPr>
                      <a:r>
                        <a:rPr lang="fr-FR" sz="1200">
                          <a:effectLst/>
                        </a:rPr>
                        <a:t>2 h</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95309" marR="95309" marT="47655" marB="47655"/>
                </a:tc>
                <a:tc>
                  <a:txBody>
                    <a:bodyPr/>
                    <a:lstStyle/>
                    <a:p>
                      <a:pPr marL="226695" algn="ctr">
                        <a:lnSpc>
                          <a:spcPct val="150000"/>
                        </a:lnSpc>
                      </a:pPr>
                      <a:r>
                        <a:rPr lang="fr-FR" sz="1200" dirty="0">
                          <a:effectLst/>
                        </a:rPr>
                        <a:t>1 h 30</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309" marR="95309" marT="47655" marB="47655"/>
                </a:tc>
                <a:tc>
                  <a:txBody>
                    <a:bodyPr/>
                    <a:lstStyle/>
                    <a:p>
                      <a:pPr marL="226695" algn="ctr">
                        <a:lnSpc>
                          <a:spcPct val="150000"/>
                        </a:lnSpc>
                      </a:pPr>
                      <a:r>
                        <a:rPr lang="fr-FR" sz="1200">
                          <a:effectLst/>
                        </a:rPr>
                        <a:t>45 min</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95309" marR="95309" marT="47655" marB="47655"/>
                </a:tc>
                <a:extLst>
                  <a:ext uri="{0D108BD9-81ED-4DB2-BD59-A6C34878D82A}">
                    <a16:rowId xmlns:a16="http://schemas.microsoft.com/office/drawing/2014/main" val="4159681881"/>
                  </a:ext>
                </a:extLst>
              </a:tr>
              <a:tr h="385593">
                <a:tc>
                  <a:txBody>
                    <a:bodyPr/>
                    <a:lstStyle/>
                    <a:p>
                      <a:pPr marL="226695" algn="ctr">
                        <a:lnSpc>
                          <a:spcPct val="150000"/>
                        </a:lnSpc>
                      </a:pPr>
                      <a:r>
                        <a:rPr lang="fr-FR" sz="1200">
                          <a:effectLst/>
                        </a:rPr>
                        <a:t>Total</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95309" marR="95309" marT="47655" marB="47655"/>
                </a:tc>
                <a:tc>
                  <a:txBody>
                    <a:bodyPr/>
                    <a:lstStyle/>
                    <a:p>
                      <a:pPr marL="226695" algn="ctr">
                        <a:lnSpc>
                          <a:spcPct val="150000"/>
                        </a:lnSpc>
                      </a:pPr>
                      <a:r>
                        <a:rPr lang="fr-FR" sz="1200">
                          <a:effectLst/>
                        </a:rPr>
                        <a:t>20 h</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95309" marR="95309" marT="47655" marB="47655"/>
                </a:tc>
                <a:tc>
                  <a:txBody>
                    <a:bodyPr/>
                    <a:lstStyle/>
                    <a:p>
                      <a:pPr marL="226695" algn="ctr">
                        <a:lnSpc>
                          <a:spcPct val="150000"/>
                        </a:lnSpc>
                      </a:pPr>
                      <a:r>
                        <a:rPr lang="fr-FR" sz="1200">
                          <a:effectLst/>
                        </a:rPr>
                        <a:t>13h30</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95309" marR="95309" marT="47655" marB="47655"/>
                </a:tc>
                <a:tc>
                  <a:txBody>
                    <a:bodyPr/>
                    <a:lstStyle/>
                    <a:p>
                      <a:pPr marL="226695" algn="ctr">
                        <a:lnSpc>
                          <a:spcPct val="150000"/>
                        </a:lnSpc>
                      </a:pPr>
                      <a:r>
                        <a:rPr lang="fr-FR" sz="1200" dirty="0">
                          <a:effectLst/>
                        </a:rPr>
                        <a:t>6h45</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309" marR="95309" marT="47655" marB="47655"/>
                </a:tc>
                <a:extLst>
                  <a:ext uri="{0D108BD9-81ED-4DB2-BD59-A6C34878D82A}">
                    <a16:rowId xmlns:a16="http://schemas.microsoft.com/office/drawing/2014/main" val="1903039696"/>
                  </a:ext>
                </a:extLst>
              </a:tr>
            </a:tbl>
          </a:graphicData>
        </a:graphic>
      </p:graphicFrame>
    </p:spTree>
    <p:extLst>
      <p:ext uri="{BB962C8B-B14F-4D97-AF65-F5344CB8AC3E}">
        <p14:creationId xmlns:p14="http://schemas.microsoft.com/office/powerpoint/2010/main" val="1128562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EC2987FB-BC88-4D1A-95EE-6B120BE3E8BC}"/>
              </a:ext>
            </a:extLst>
          </p:cNvPr>
          <p:cNvSpPr>
            <a:spLocks noGrp="1"/>
          </p:cNvSpPr>
          <p:nvPr>
            <p:ph type="sldNum" idx="12"/>
          </p:nvPr>
        </p:nvSpPr>
        <p:spPr/>
        <p:txBody>
          <a:bodyPr/>
          <a:lstStyle/>
          <a:p>
            <a:pPr algn="ctr"/>
            <a:fld id="{00000000-1234-1234-1234-123412341234}" type="slidenum">
              <a:rPr lang="fr-FR" smtClean="0"/>
              <a:pPr algn="ctr"/>
              <a:t>29</a:t>
            </a:fld>
            <a:endParaRPr lang="fr-FR"/>
          </a:p>
        </p:txBody>
      </p:sp>
      <p:sp>
        <p:nvSpPr>
          <p:cNvPr id="9" name="Titre 1">
            <a:extLst>
              <a:ext uri="{FF2B5EF4-FFF2-40B4-BE49-F238E27FC236}">
                <a16:creationId xmlns:a16="http://schemas.microsoft.com/office/drawing/2014/main" id="{A774B555-6A20-4763-AF72-8FA5D3593D6F}"/>
              </a:ext>
            </a:extLst>
          </p:cNvPr>
          <p:cNvSpPr txBox="1">
            <a:spLocks/>
          </p:cNvSpPr>
          <p:nvPr/>
        </p:nvSpPr>
        <p:spPr>
          <a:xfrm>
            <a:off x="609600" y="317357"/>
            <a:ext cx="11176000" cy="759604"/>
          </a:xfrm>
          <a:prstGeom prst="rect">
            <a:avLst/>
          </a:prstGeom>
          <a:noFill/>
          <a:ln>
            <a:noFill/>
          </a:ln>
        </p:spPr>
        <p:txBody>
          <a:bodyPr spcFirstLastPara="1" wrap="square" lIns="121900" tIns="60933" rIns="121900" bIns="60933"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4000"/>
              <a:buFont typeface="Arial"/>
              <a:buNone/>
              <a:defRPr sz="4000" b="1"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lnSpc>
                <a:spcPct val="90000"/>
              </a:lnSpc>
              <a:spcBef>
                <a:spcPct val="0"/>
              </a:spcBef>
            </a:pPr>
            <a:r>
              <a:rPr lang="fr-FR" sz="4400" dirty="0">
                <a:latin typeface="Calibri"/>
                <a:ea typeface="Calibri"/>
                <a:cs typeface="Calibri"/>
              </a:rPr>
              <a:t>Calendrier de l’année 2024 – 2025 / L1 PPPE</a:t>
            </a:r>
          </a:p>
        </p:txBody>
      </p:sp>
      <p:pic>
        <p:nvPicPr>
          <p:cNvPr id="3" name="Image 2">
            <a:extLst>
              <a:ext uri="{FF2B5EF4-FFF2-40B4-BE49-F238E27FC236}">
                <a16:creationId xmlns:a16="http://schemas.microsoft.com/office/drawing/2014/main" id="{D5622C5F-10BF-4130-99D4-CECE00C5C8EE}"/>
              </a:ext>
            </a:extLst>
          </p:cNvPr>
          <p:cNvPicPr>
            <a:picLocks noChangeAspect="1"/>
          </p:cNvPicPr>
          <p:nvPr/>
        </p:nvPicPr>
        <p:blipFill rotWithShape="1">
          <a:blip r:embed="rId2"/>
          <a:srcRect l="7904" r="10812"/>
          <a:stretch/>
        </p:blipFill>
        <p:spPr>
          <a:xfrm>
            <a:off x="649906" y="950259"/>
            <a:ext cx="10580453" cy="5289176"/>
          </a:xfrm>
          <a:prstGeom prst="rect">
            <a:avLst/>
          </a:prstGeom>
        </p:spPr>
      </p:pic>
    </p:spTree>
    <p:extLst>
      <p:ext uri="{BB962C8B-B14F-4D97-AF65-F5344CB8AC3E}">
        <p14:creationId xmlns:p14="http://schemas.microsoft.com/office/powerpoint/2010/main" val="962555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
          <p:cNvSpPr txBox="1">
            <a:spLocks noGrp="1"/>
          </p:cNvSpPr>
          <p:nvPr>
            <p:ph type="title"/>
          </p:nvPr>
        </p:nvSpPr>
        <p:spPr>
          <a:xfrm>
            <a:off x="497200" y="858953"/>
            <a:ext cx="10972800" cy="1143200"/>
          </a:xfrm>
          <a:prstGeom prst="rect">
            <a:avLst/>
          </a:prstGeom>
          <a:noFill/>
          <a:ln>
            <a:noFill/>
          </a:ln>
        </p:spPr>
        <p:txBody>
          <a:bodyPr spcFirstLastPara="1" vert="horz" wrap="square" lIns="121900" tIns="60933" rIns="121900" bIns="60933" rtlCol="0" anchor="ctr" anchorCtr="0">
            <a:noAutofit/>
          </a:bodyPr>
          <a:lstStyle/>
          <a:p>
            <a:pPr algn="ctr">
              <a:buClr>
                <a:schemeClr val="dk1"/>
              </a:buClr>
              <a:buSzPts val="4400"/>
            </a:pPr>
            <a:r>
              <a:rPr lang="fr-FR" b="1" dirty="0">
                <a:latin typeface="+mn-lt"/>
              </a:rPr>
              <a:t>Département des Sciences de l’Éducation</a:t>
            </a:r>
            <a:br>
              <a:rPr lang="fr-FR" u="sng" dirty="0"/>
            </a:br>
            <a:endParaRPr dirty="0"/>
          </a:p>
        </p:txBody>
      </p:sp>
      <p:sp>
        <p:nvSpPr>
          <p:cNvPr id="174" name="Google Shape;174;p2"/>
          <p:cNvSpPr txBox="1">
            <a:spLocks noGrp="1"/>
          </p:cNvSpPr>
          <p:nvPr>
            <p:ph type="body" idx="1"/>
          </p:nvPr>
        </p:nvSpPr>
        <p:spPr>
          <a:xfrm>
            <a:off x="620456" y="1962161"/>
            <a:ext cx="11197600" cy="4352000"/>
          </a:xfrm>
          <a:prstGeom prst="rect">
            <a:avLst/>
          </a:prstGeom>
          <a:noFill/>
          <a:ln>
            <a:noFill/>
          </a:ln>
        </p:spPr>
        <p:txBody>
          <a:bodyPr spcFirstLastPara="1" vert="horz" wrap="square" lIns="121900" tIns="60933" rIns="121900" bIns="60933" rtlCol="0" anchor="t" anchorCtr="0">
            <a:noAutofit/>
          </a:bodyPr>
          <a:lstStyle/>
          <a:p>
            <a:pPr marL="0" lvl="1">
              <a:lnSpc>
                <a:spcPct val="80000"/>
              </a:lnSpc>
              <a:spcBef>
                <a:spcPts val="345"/>
              </a:spcBef>
              <a:buSzPts val="1295"/>
            </a:pPr>
            <a:r>
              <a:rPr lang="fr-FR" dirty="0">
                <a:latin typeface="+mn-lt"/>
              </a:rPr>
              <a:t>275 étudiants</a:t>
            </a:r>
            <a:endParaRPr dirty="0">
              <a:latin typeface="+mn-lt"/>
            </a:endParaRPr>
          </a:p>
          <a:p>
            <a:pPr>
              <a:lnSpc>
                <a:spcPct val="80000"/>
              </a:lnSpc>
              <a:spcBef>
                <a:spcPts val="493"/>
              </a:spcBef>
              <a:buSzPts val="1850"/>
            </a:pPr>
            <a:r>
              <a:rPr lang="fr-FR" sz="2400" dirty="0">
                <a:latin typeface="+mn-lt"/>
              </a:rPr>
              <a:t>50 </a:t>
            </a:r>
            <a:r>
              <a:rPr lang="fr-FR" sz="2400" dirty="0" err="1">
                <a:latin typeface="+mn-lt"/>
              </a:rPr>
              <a:t>étudiant.e.s</a:t>
            </a:r>
            <a:r>
              <a:rPr lang="fr-FR" sz="2400" dirty="0">
                <a:latin typeface="+mn-lt"/>
              </a:rPr>
              <a:t> par année de licence SE</a:t>
            </a:r>
          </a:p>
          <a:p>
            <a:pPr>
              <a:lnSpc>
                <a:spcPct val="80000"/>
              </a:lnSpc>
              <a:spcBef>
                <a:spcPts val="493"/>
              </a:spcBef>
              <a:buSzPts val="1850"/>
            </a:pPr>
            <a:r>
              <a:rPr lang="fr-FR" sz="2400" dirty="0">
                <a:latin typeface="+mn-lt"/>
              </a:rPr>
              <a:t>25 à 30 </a:t>
            </a:r>
            <a:r>
              <a:rPr lang="fr-FR" sz="2400" dirty="0" err="1">
                <a:latin typeface="+mn-lt"/>
              </a:rPr>
              <a:t>étudiant.e.s</a:t>
            </a:r>
            <a:r>
              <a:rPr lang="fr-FR" sz="2400" dirty="0">
                <a:latin typeface="+mn-lt"/>
              </a:rPr>
              <a:t> par année de licence SE parcours PPPE</a:t>
            </a:r>
          </a:p>
          <a:p>
            <a:pPr>
              <a:lnSpc>
                <a:spcPct val="80000"/>
              </a:lnSpc>
              <a:spcBef>
                <a:spcPts val="493"/>
              </a:spcBef>
              <a:buSzPts val="1850"/>
            </a:pPr>
            <a:r>
              <a:rPr lang="fr-FR" sz="2400" dirty="0">
                <a:latin typeface="+mn-lt"/>
              </a:rPr>
              <a:t>36 </a:t>
            </a:r>
            <a:r>
              <a:rPr lang="fr-FR" sz="2400" dirty="0" err="1">
                <a:latin typeface="+mn-lt"/>
              </a:rPr>
              <a:t>étudiant.e.s</a:t>
            </a:r>
            <a:r>
              <a:rPr lang="fr-FR" sz="2400" dirty="0">
                <a:latin typeface="+mn-lt"/>
              </a:rPr>
              <a:t> en mater </a:t>
            </a:r>
            <a:r>
              <a:rPr lang="fr-FR" sz="2400" dirty="0" err="1">
                <a:latin typeface="+mn-lt"/>
              </a:rPr>
              <a:t>MFApi</a:t>
            </a:r>
            <a:r>
              <a:rPr lang="fr-FR" sz="2400" dirty="0">
                <a:latin typeface="+mn-lt"/>
              </a:rPr>
              <a:t> </a:t>
            </a:r>
            <a:r>
              <a:rPr lang="fr-FR" sz="1600" dirty="0">
                <a:latin typeface="+mn-lt"/>
              </a:rPr>
              <a:t>(Métiers de la formation pour adultes et pédagogies innovantes)</a:t>
            </a:r>
            <a:endParaRPr lang="fr-FR" sz="2400" dirty="0">
              <a:latin typeface="+mn-lt"/>
            </a:endParaRPr>
          </a:p>
          <a:p>
            <a:pPr>
              <a:lnSpc>
                <a:spcPct val="80000"/>
              </a:lnSpc>
              <a:spcBef>
                <a:spcPts val="493"/>
              </a:spcBef>
              <a:buSzPts val="1850"/>
            </a:pPr>
            <a:r>
              <a:rPr lang="fr-FR" sz="2400" dirty="0">
                <a:latin typeface="+mn-lt"/>
              </a:rPr>
              <a:t>Des enseignants chercheurs et autre enseignants-formateurs</a:t>
            </a:r>
            <a:endParaRPr lang="fr-FR" sz="3947" dirty="0">
              <a:latin typeface="+mn-lt"/>
            </a:endParaRPr>
          </a:p>
          <a:p>
            <a:pPr>
              <a:lnSpc>
                <a:spcPct val="80000"/>
              </a:lnSpc>
              <a:spcBef>
                <a:spcPts val="493"/>
              </a:spcBef>
              <a:buSzPts val="1850"/>
            </a:pPr>
            <a:endParaRPr lang="fr-FR" sz="3947" dirty="0">
              <a:latin typeface="+mn-lt"/>
            </a:endParaRPr>
          </a:p>
          <a:p>
            <a:pPr>
              <a:lnSpc>
                <a:spcPct val="80000"/>
              </a:lnSpc>
              <a:spcBef>
                <a:spcPts val="493"/>
              </a:spcBef>
              <a:buSzPts val="1850"/>
            </a:pPr>
            <a:r>
              <a:rPr lang="fr-FR" sz="3947" dirty="0">
                <a:latin typeface="+mn-lt"/>
              </a:rPr>
              <a:t>Un laboratoire de recherche :</a:t>
            </a:r>
          </a:p>
          <a:p>
            <a:pPr>
              <a:lnSpc>
                <a:spcPct val="80000"/>
              </a:lnSpc>
              <a:spcBef>
                <a:spcPts val="493"/>
              </a:spcBef>
              <a:buSzPts val="1850"/>
            </a:pPr>
            <a:r>
              <a:rPr lang="fr-FR" sz="3733" b="1" dirty="0">
                <a:solidFill>
                  <a:schemeClr val="accent2"/>
                </a:solidFill>
                <a:latin typeface="+mn-lt"/>
              </a:rPr>
              <a:t>Centre de recherche </a:t>
            </a:r>
            <a:r>
              <a:rPr lang="fr-FR" sz="3733" b="1" dirty="0">
                <a:latin typeface="+mn-lt"/>
              </a:rPr>
              <a:t>sur </a:t>
            </a:r>
          </a:p>
          <a:p>
            <a:pPr>
              <a:lnSpc>
                <a:spcPct val="80000"/>
              </a:lnSpc>
              <a:spcBef>
                <a:spcPts val="493"/>
              </a:spcBef>
              <a:buSzPts val="1850"/>
            </a:pPr>
            <a:r>
              <a:rPr lang="fr-FR" sz="3733" b="1" dirty="0">
                <a:solidFill>
                  <a:schemeClr val="accent5">
                    <a:lumMod val="50000"/>
                  </a:schemeClr>
                </a:solidFill>
                <a:latin typeface="+mn-lt"/>
              </a:rPr>
              <a:t>l'éducation, les apprentissages et la didactique</a:t>
            </a:r>
            <a:r>
              <a:rPr lang="fr-FR" sz="3733" b="1" dirty="0">
                <a:solidFill>
                  <a:schemeClr val="accent5">
                    <a:lumMod val="50000"/>
                  </a:schemeClr>
                </a:solidFill>
              </a:rPr>
              <a:t> </a:t>
            </a:r>
          </a:p>
          <a:p>
            <a:pPr>
              <a:lnSpc>
                <a:spcPct val="80000"/>
              </a:lnSpc>
              <a:spcBef>
                <a:spcPts val="493"/>
              </a:spcBef>
              <a:buSzPts val="1850"/>
            </a:pPr>
            <a:r>
              <a:rPr lang="fr-FR" sz="3947" dirty="0"/>
              <a:t> </a:t>
            </a:r>
          </a:p>
          <a:p>
            <a:pPr>
              <a:lnSpc>
                <a:spcPct val="80000"/>
              </a:lnSpc>
              <a:spcBef>
                <a:spcPts val="493"/>
              </a:spcBef>
              <a:buSzPts val="1850"/>
            </a:pPr>
            <a:endParaRPr sz="2400" dirty="0"/>
          </a:p>
        </p:txBody>
      </p:sp>
      <p:sp>
        <p:nvSpPr>
          <p:cNvPr id="179" name="Google Shape;179;p2"/>
          <p:cNvSpPr/>
          <p:nvPr/>
        </p:nvSpPr>
        <p:spPr>
          <a:xfrm rot="-2700000">
            <a:off x="-83555" y="726543"/>
            <a:ext cx="583221" cy="583221"/>
          </a:xfrm>
          <a:prstGeom prst="rect">
            <a:avLst/>
          </a:prstGeom>
          <a:solidFill>
            <a:srgbClr val="ABC100"/>
          </a:solidFill>
          <a:ln>
            <a:noFill/>
          </a:ln>
        </p:spPr>
        <p:txBody>
          <a:bodyPr spcFirstLastPara="1" wrap="square" lIns="121900" tIns="60933" rIns="121900" bIns="60933" anchor="ctr" anchorCtr="0">
            <a:noAutofit/>
          </a:bodyPr>
          <a:lstStyle/>
          <a:p>
            <a:pPr algn="ctr">
              <a:buClr>
                <a:srgbClr val="000000"/>
              </a:buClr>
              <a:buSzPts val="1800"/>
            </a:pPr>
            <a:endParaRPr sz="2400">
              <a:solidFill>
                <a:srgbClr val="FFE500"/>
              </a:solidFill>
              <a:latin typeface="Arial"/>
              <a:ea typeface="Arial"/>
              <a:cs typeface="Arial"/>
              <a:sym typeface="Arial"/>
            </a:endParaRPr>
          </a:p>
        </p:txBody>
      </p:sp>
      <p:pic>
        <p:nvPicPr>
          <p:cNvPr id="3" name="Graphique 2">
            <a:extLst>
              <a:ext uri="{FF2B5EF4-FFF2-40B4-BE49-F238E27FC236}">
                <a16:creationId xmlns:a16="http://schemas.microsoft.com/office/drawing/2014/main" id="{3D71CC65-BC92-4455-97CB-3055B6E7A7E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58645" y="4302980"/>
            <a:ext cx="3170144" cy="1380997"/>
          </a:xfrm>
          <a:prstGeom prst="rect">
            <a:avLst/>
          </a:prstGeom>
        </p:spPr>
      </p:pic>
    </p:spTree>
    <p:extLst>
      <p:ext uri="{BB962C8B-B14F-4D97-AF65-F5344CB8AC3E}">
        <p14:creationId xmlns:p14="http://schemas.microsoft.com/office/powerpoint/2010/main" val="3190048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3"/>
                                        </p:tgtEl>
                                        <p:attrNameLst>
                                          <p:attrName>style.visibility</p:attrName>
                                        </p:attrNameLst>
                                      </p:cBhvr>
                                      <p:to>
                                        <p:strVal val="visible"/>
                                      </p:to>
                                    </p:set>
                                    <p:animEffect transition="in" filter="fade">
                                      <p:cBhvr>
                                        <p:cTn id="7" dur="500"/>
                                        <p:tgtEl>
                                          <p:spTgt spid="17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4">
                                            <p:txEl>
                                              <p:pRg st="0" end="0"/>
                                            </p:txEl>
                                          </p:spTgt>
                                        </p:tgtEl>
                                        <p:attrNameLst>
                                          <p:attrName>style.visibility</p:attrName>
                                        </p:attrNameLst>
                                      </p:cBhvr>
                                      <p:to>
                                        <p:strVal val="visible"/>
                                      </p:to>
                                    </p:set>
                                    <p:animEffect transition="in" filter="fade">
                                      <p:cBhvr>
                                        <p:cTn id="12" dur="500"/>
                                        <p:tgtEl>
                                          <p:spTgt spid="174">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74">
                                            <p:txEl>
                                              <p:pRg st="1" end="1"/>
                                            </p:txEl>
                                          </p:spTgt>
                                        </p:tgtEl>
                                        <p:attrNameLst>
                                          <p:attrName>style.visibility</p:attrName>
                                        </p:attrNameLst>
                                      </p:cBhvr>
                                      <p:to>
                                        <p:strVal val="visible"/>
                                      </p:to>
                                    </p:set>
                                    <p:animEffect transition="in" filter="fade">
                                      <p:cBhvr>
                                        <p:cTn id="15" dur="500"/>
                                        <p:tgtEl>
                                          <p:spTgt spid="174">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74">
                                            <p:txEl>
                                              <p:pRg st="2" end="2"/>
                                            </p:txEl>
                                          </p:spTgt>
                                        </p:tgtEl>
                                        <p:attrNameLst>
                                          <p:attrName>style.visibility</p:attrName>
                                        </p:attrNameLst>
                                      </p:cBhvr>
                                      <p:to>
                                        <p:strVal val="visible"/>
                                      </p:to>
                                    </p:set>
                                    <p:animEffect transition="in" filter="fade">
                                      <p:cBhvr>
                                        <p:cTn id="18" dur="500"/>
                                        <p:tgtEl>
                                          <p:spTgt spid="174">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74">
                                            <p:txEl>
                                              <p:pRg st="3" end="3"/>
                                            </p:txEl>
                                          </p:spTgt>
                                        </p:tgtEl>
                                        <p:attrNameLst>
                                          <p:attrName>style.visibility</p:attrName>
                                        </p:attrNameLst>
                                      </p:cBhvr>
                                      <p:to>
                                        <p:strVal val="visible"/>
                                      </p:to>
                                    </p:set>
                                    <p:animEffect transition="in" filter="fade">
                                      <p:cBhvr>
                                        <p:cTn id="21" dur="500"/>
                                        <p:tgtEl>
                                          <p:spTgt spid="174">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74">
                                            <p:txEl>
                                              <p:pRg st="4" end="4"/>
                                            </p:txEl>
                                          </p:spTgt>
                                        </p:tgtEl>
                                        <p:attrNameLst>
                                          <p:attrName>style.visibility</p:attrName>
                                        </p:attrNameLst>
                                      </p:cBhvr>
                                      <p:to>
                                        <p:strVal val="visible"/>
                                      </p:to>
                                    </p:set>
                                    <p:animEffect transition="in" filter="fade">
                                      <p:cBhvr>
                                        <p:cTn id="24" dur="500"/>
                                        <p:tgtEl>
                                          <p:spTgt spid="174">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74">
                                            <p:txEl>
                                              <p:pRg st="6" end="6"/>
                                            </p:txEl>
                                          </p:spTgt>
                                        </p:tgtEl>
                                        <p:attrNameLst>
                                          <p:attrName>style.visibility</p:attrName>
                                        </p:attrNameLst>
                                      </p:cBhvr>
                                      <p:to>
                                        <p:strVal val="visible"/>
                                      </p:to>
                                    </p:set>
                                    <p:animEffect transition="in" filter="fade">
                                      <p:cBhvr>
                                        <p:cTn id="29" dur="500"/>
                                        <p:tgtEl>
                                          <p:spTgt spid="174">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5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74">
                                            <p:txEl>
                                              <p:pRg st="7" end="7"/>
                                            </p:txEl>
                                          </p:spTgt>
                                        </p:tgtEl>
                                        <p:attrNameLst>
                                          <p:attrName>style.visibility</p:attrName>
                                        </p:attrNameLst>
                                      </p:cBhvr>
                                      <p:to>
                                        <p:strVal val="visible"/>
                                      </p:to>
                                    </p:set>
                                    <p:animEffect transition="in" filter="fade">
                                      <p:cBhvr>
                                        <p:cTn id="39" dur="500"/>
                                        <p:tgtEl>
                                          <p:spTgt spid="174">
                                            <p:txEl>
                                              <p:pRg st="7" end="7"/>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174">
                                            <p:txEl>
                                              <p:pRg st="8" end="8"/>
                                            </p:txEl>
                                          </p:spTgt>
                                        </p:tgtEl>
                                        <p:attrNameLst>
                                          <p:attrName>style.visibility</p:attrName>
                                        </p:attrNameLst>
                                      </p:cBhvr>
                                      <p:to>
                                        <p:strVal val="visible"/>
                                      </p:to>
                                    </p:set>
                                    <p:animEffect transition="in" filter="fade">
                                      <p:cBhvr>
                                        <p:cTn id="42" dur="500"/>
                                        <p:tgtEl>
                                          <p:spTgt spid="17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EC2987FB-BC88-4D1A-95EE-6B120BE3E8BC}"/>
              </a:ext>
            </a:extLst>
          </p:cNvPr>
          <p:cNvSpPr>
            <a:spLocks noGrp="1"/>
          </p:cNvSpPr>
          <p:nvPr>
            <p:ph type="sldNum" idx="12"/>
          </p:nvPr>
        </p:nvSpPr>
        <p:spPr/>
        <p:txBody>
          <a:bodyPr/>
          <a:lstStyle/>
          <a:p>
            <a:pPr algn="ctr"/>
            <a:fld id="{00000000-1234-1234-1234-123412341234}" type="slidenum">
              <a:rPr lang="fr-FR" smtClean="0"/>
              <a:pPr algn="ctr"/>
              <a:t>30</a:t>
            </a:fld>
            <a:endParaRPr lang="fr-FR"/>
          </a:p>
        </p:txBody>
      </p:sp>
      <p:sp>
        <p:nvSpPr>
          <p:cNvPr id="9" name="Titre 1">
            <a:extLst>
              <a:ext uri="{FF2B5EF4-FFF2-40B4-BE49-F238E27FC236}">
                <a16:creationId xmlns:a16="http://schemas.microsoft.com/office/drawing/2014/main" id="{A774B555-6A20-4763-AF72-8FA5D3593D6F}"/>
              </a:ext>
            </a:extLst>
          </p:cNvPr>
          <p:cNvSpPr txBox="1">
            <a:spLocks/>
          </p:cNvSpPr>
          <p:nvPr/>
        </p:nvSpPr>
        <p:spPr>
          <a:xfrm>
            <a:off x="609600" y="125659"/>
            <a:ext cx="11176000" cy="759604"/>
          </a:xfrm>
          <a:prstGeom prst="rect">
            <a:avLst/>
          </a:prstGeom>
          <a:noFill/>
          <a:ln>
            <a:noFill/>
          </a:ln>
        </p:spPr>
        <p:txBody>
          <a:bodyPr spcFirstLastPara="1" wrap="square" lIns="121900" tIns="60933" rIns="121900" bIns="60933"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4000"/>
              <a:buFont typeface="Arial"/>
              <a:buNone/>
              <a:defRPr sz="4000" b="1"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lnSpc>
                <a:spcPct val="90000"/>
              </a:lnSpc>
              <a:spcBef>
                <a:spcPct val="0"/>
              </a:spcBef>
            </a:pPr>
            <a:r>
              <a:rPr lang="fr-FR" sz="2400" dirty="0"/>
              <a:t>Emploi du temps du premier semestre (S1) pour un groupe de L1 du Parcours Préparatoire au Professorat des Ecoles </a:t>
            </a:r>
            <a:r>
              <a:rPr lang="fr-FR" sz="3200" dirty="0"/>
              <a:t>(PPPE) </a:t>
            </a:r>
            <a:endParaRPr lang="fr-FR" sz="3600" dirty="0">
              <a:latin typeface="Calibri"/>
              <a:ea typeface="Calibri"/>
              <a:cs typeface="Calibri"/>
            </a:endParaRPr>
          </a:p>
        </p:txBody>
      </p:sp>
      <p:pic>
        <p:nvPicPr>
          <p:cNvPr id="2" name="Image 1">
            <a:extLst>
              <a:ext uri="{FF2B5EF4-FFF2-40B4-BE49-F238E27FC236}">
                <a16:creationId xmlns:a16="http://schemas.microsoft.com/office/drawing/2014/main" id="{B76964CC-9E8D-43D7-9787-35F63DF565A1}"/>
              </a:ext>
            </a:extLst>
          </p:cNvPr>
          <p:cNvPicPr>
            <a:picLocks noChangeAspect="1"/>
          </p:cNvPicPr>
          <p:nvPr/>
        </p:nvPicPr>
        <p:blipFill>
          <a:blip r:embed="rId2"/>
          <a:stretch>
            <a:fillRect/>
          </a:stretch>
        </p:blipFill>
        <p:spPr>
          <a:xfrm>
            <a:off x="1395861" y="951943"/>
            <a:ext cx="9400277" cy="5310949"/>
          </a:xfrm>
          <a:prstGeom prst="rect">
            <a:avLst/>
          </a:prstGeom>
        </p:spPr>
      </p:pic>
    </p:spTree>
    <p:extLst>
      <p:ext uri="{BB962C8B-B14F-4D97-AF65-F5344CB8AC3E}">
        <p14:creationId xmlns:p14="http://schemas.microsoft.com/office/powerpoint/2010/main" val="645205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7074CE64-6906-F645-B7D9-02F11769D97F}"/>
              </a:ext>
            </a:extLst>
          </p:cNvPr>
          <p:cNvSpPr>
            <a:spLocks noGrp="1"/>
          </p:cNvSpPr>
          <p:nvPr>
            <p:ph type="title"/>
          </p:nvPr>
        </p:nvSpPr>
        <p:spPr>
          <a:xfrm>
            <a:off x="224069" y="222098"/>
            <a:ext cx="10972800" cy="1936749"/>
          </a:xfrm>
        </p:spPr>
        <p:txBody>
          <a:bodyPr>
            <a:normAutofit/>
          </a:bodyPr>
          <a:lstStyle/>
          <a:p>
            <a:pPr algn="ctr"/>
            <a:r>
              <a:rPr lang="fr-FR" b="0" dirty="0"/>
              <a:t> </a:t>
            </a:r>
            <a:r>
              <a:rPr lang="fr-FR" b="1" dirty="0">
                <a:solidFill>
                  <a:srgbClr val="000000"/>
                </a:solidFill>
                <a:latin typeface="Calibri"/>
                <a:ea typeface="Calibri"/>
                <a:cs typeface="Calibri"/>
                <a:sym typeface="Arial"/>
              </a:rPr>
              <a:t>Majeure Sciences de l’Education </a:t>
            </a:r>
            <a:br>
              <a:rPr lang="fr-FR" b="1" dirty="0">
                <a:solidFill>
                  <a:srgbClr val="000000"/>
                </a:solidFill>
                <a:latin typeface="Calibri"/>
                <a:ea typeface="Calibri"/>
                <a:cs typeface="Calibri"/>
                <a:sym typeface="Arial"/>
              </a:rPr>
            </a:br>
            <a:r>
              <a:rPr lang="fr-FR" b="1" dirty="0">
                <a:solidFill>
                  <a:srgbClr val="000000"/>
                </a:solidFill>
                <a:latin typeface="Calibri"/>
                <a:ea typeface="Calibri"/>
                <a:cs typeface="Calibri"/>
                <a:sym typeface="Arial"/>
              </a:rPr>
              <a:t>1er semestre</a:t>
            </a:r>
            <a:br>
              <a:rPr lang="fr-FR" b="1" dirty="0">
                <a:solidFill>
                  <a:srgbClr val="000000"/>
                </a:solidFill>
                <a:latin typeface="Calibri"/>
                <a:ea typeface="Calibri"/>
                <a:cs typeface="Calibri"/>
                <a:sym typeface="Arial"/>
              </a:rPr>
            </a:br>
            <a:r>
              <a:rPr lang="fr-FR" b="1" dirty="0">
                <a:solidFill>
                  <a:srgbClr val="000000"/>
                </a:solidFill>
                <a:latin typeface="Calibri"/>
                <a:ea typeface="Calibri"/>
                <a:cs typeface="Calibri"/>
                <a:sym typeface="Arial"/>
              </a:rPr>
              <a:t>L1 SE et L1 PPPE </a:t>
            </a:r>
          </a:p>
        </p:txBody>
      </p:sp>
      <p:sp>
        <p:nvSpPr>
          <p:cNvPr id="6" name="Espace réservé du numéro de diapositive 5">
            <a:extLst>
              <a:ext uri="{FF2B5EF4-FFF2-40B4-BE49-F238E27FC236}">
                <a16:creationId xmlns:a16="http://schemas.microsoft.com/office/drawing/2014/main" id="{0D7BEED7-4217-AE41-839F-A38A008B80F0}"/>
              </a:ext>
            </a:extLst>
          </p:cNvPr>
          <p:cNvSpPr>
            <a:spLocks noGrp="1"/>
          </p:cNvSpPr>
          <p:nvPr>
            <p:ph type="sldNum" sz="quarter" idx="4"/>
          </p:nvPr>
        </p:nvSpPr>
        <p:spPr/>
        <p:txBody>
          <a:bodyPr/>
          <a:lstStyle/>
          <a:p>
            <a:endParaRPr lang="fr-FR" dirty="0"/>
          </a:p>
        </p:txBody>
      </p:sp>
      <p:sp>
        <p:nvSpPr>
          <p:cNvPr id="9" name="Espace réservé du contenu 8">
            <a:extLst>
              <a:ext uri="{FF2B5EF4-FFF2-40B4-BE49-F238E27FC236}">
                <a16:creationId xmlns:a16="http://schemas.microsoft.com/office/drawing/2014/main" id="{3DF55D22-A764-44F4-A32E-9E495B68A65E}"/>
              </a:ext>
            </a:extLst>
          </p:cNvPr>
          <p:cNvSpPr>
            <a:spLocks noGrp="1"/>
          </p:cNvSpPr>
          <p:nvPr>
            <p:ph idx="1"/>
          </p:nvPr>
        </p:nvSpPr>
        <p:spPr>
          <a:xfrm>
            <a:off x="459406" y="2567219"/>
            <a:ext cx="11273187" cy="3519815"/>
          </a:xfrm>
        </p:spPr>
        <p:txBody>
          <a:bodyPr>
            <a:noAutofit/>
          </a:bodyPr>
          <a:lstStyle/>
          <a:p>
            <a:pPr marL="457200" indent="-457200">
              <a:buFont typeface="Arial" panose="020B0604020202020204" pitchFamily="34" charset="0"/>
              <a:buChar char="•"/>
            </a:pPr>
            <a:r>
              <a:rPr lang="fr-FR" sz="3200" b="1" dirty="0">
                <a:solidFill>
                  <a:srgbClr val="000000"/>
                </a:solidFill>
                <a:latin typeface="Calibri" panose="020F0502020204030204" pitchFamily="34" charset="0"/>
              </a:rPr>
              <a:t>Enseigner et éduquer en milieu scolaire – 16 h </a:t>
            </a:r>
          </a:p>
          <a:p>
            <a:pPr marL="457200" indent="-457200">
              <a:buFont typeface="Arial" panose="020B0604020202020204" pitchFamily="34" charset="0"/>
              <a:buChar char="•"/>
            </a:pPr>
            <a:r>
              <a:rPr lang="fr-FR" sz="3200" b="1" dirty="0">
                <a:solidFill>
                  <a:srgbClr val="000000"/>
                </a:solidFill>
                <a:latin typeface="Calibri" panose="020F0502020204030204" pitchFamily="34" charset="0"/>
              </a:rPr>
              <a:t>Animer et former hors espace scolaire (travail social, éducation populaire, formation des adultes) – 16 h </a:t>
            </a:r>
          </a:p>
          <a:p>
            <a:pPr marL="457200" indent="-457200">
              <a:buFont typeface="Arial" panose="020B0604020202020204" pitchFamily="34" charset="0"/>
              <a:buChar char="•"/>
            </a:pPr>
            <a:r>
              <a:rPr lang="fr-FR" sz="3200" b="1" dirty="0">
                <a:solidFill>
                  <a:srgbClr val="000000"/>
                </a:solidFill>
                <a:latin typeface="Calibri" panose="020F0502020204030204" pitchFamily="34" charset="0"/>
              </a:rPr>
              <a:t>Prendre en compte la dimension créative dans les apprentissages (niveau 1) – 16 h </a:t>
            </a:r>
          </a:p>
          <a:p>
            <a:pPr marL="457200" indent="-457200">
              <a:buFont typeface="Arial" panose="020B0604020202020204" pitchFamily="34" charset="0"/>
              <a:buChar char="•"/>
            </a:pPr>
            <a:r>
              <a:rPr lang="fr-FR" sz="3200" b="1" dirty="0">
                <a:solidFill>
                  <a:srgbClr val="000000"/>
                </a:solidFill>
                <a:latin typeface="Calibri" panose="020F0502020204030204" pitchFamily="34" charset="0"/>
              </a:rPr>
              <a:t>Construire des outils et des méthodes pédagogiques (niveau 1) – 12h</a:t>
            </a:r>
            <a:endParaRPr lang="fr-FR" sz="3200" b="1" i="1" dirty="0">
              <a:solidFill>
                <a:srgbClr val="000000"/>
              </a:solidFill>
              <a:latin typeface="Calibri" panose="020F0502020204030204" pitchFamily="34" charset="0"/>
            </a:endParaRPr>
          </a:p>
        </p:txBody>
      </p:sp>
      <p:pic>
        <p:nvPicPr>
          <p:cNvPr id="8" name="Image 7">
            <a:extLst>
              <a:ext uri="{FF2B5EF4-FFF2-40B4-BE49-F238E27FC236}">
                <a16:creationId xmlns:a16="http://schemas.microsoft.com/office/drawing/2014/main" id="{376F9808-CE5A-477B-8195-F38547913A56}"/>
              </a:ext>
            </a:extLst>
          </p:cNvPr>
          <p:cNvPicPr>
            <a:picLocks noChangeAspect="1"/>
          </p:cNvPicPr>
          <p:nvPr/>
        </p:nvPicPr>
        <p:blipFill>
          <a:blip r:embed="rId3"/>
          <a:stretch>
            <a:fillRect/>
          </a:stretch>
        </p:blipFill>
        <p:spPr>
          <a:xfrm>
            <a:off x="8959352" y="6280768"/>
            <a:ext cx="1792304" cy="475160"/>
          </a:xfrm>
          <a:prstGeom prst="rect">
            <a:avLst/>
          </a:prstGeom>
        </p:spPr>
      </p:pic>
    </p:spTree>
    <p:extLst>
      <p:ext uri="{BB962C8B-B14F-4D97-AF65-F5344CB8AC3E}">
        <p14:creationId xmlns:p14="http://schemas.microsoft.com/office/powerpoint/2010/main" val="2446483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xEl>
                                              <p:pRg st="1" end="1"/>
                                            </p:txEl>
                                          </p:spTgt>
                                        </p:tgtEl>
                                        <p:attrNameLst>
                                          <p:attrName>style.visibility</p:attrName>
                                        </p:attrNameLst>
                                      </p:cBhvr>
                                      <p:to>
                                        <p:strVal val="visible"/>
                                      </p:to>
                                    </p:set>
                                    <p:animEffect transition="in" filter="fade">
                                      <p:cBhvr>
                                        <p:cTn id="16" dur="500"/>
                                        <p:tgtEl>
                                          <p:spTgt spid="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fade">
                                      <p:cBhvr>
                                        <p:cTn id="21" dur="500"/>
                                        <p:tgtEl>
                                          <p:spTgt spid="9">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274" name="Google Shape;274;p9"/>
          <p:cNvPicPr preferRelativeResize="0"/>
          <p:nvPr/>
        </p:nvPicPr>
        <p:blipFill rotWithShape="1">
          <a:blip r:embed="rId3">
            <a:alphaModFix/>
          </a:blip>
          <a:srcRect/>
          <a:stretch/>
        </p:blipFill>
        <p:spPr>
          <a:xfrm>
            <a:off x="8959200" y="6280800"/>
            <a:ext cx="1791360" cy="474240"/>
          </a:xfrm>
          <a:prstGeom prst="rect">
            <a:avLst/>
          </a:prstGeom>
          <a:noFill/>
          <a:ln>
            <a:noFill/>
          </a:ln>
        </p:spPr>
      </p:pic>
      <p:sp>
        <p:nvSpPr>
          <p:cNvPr id="275" name="Google Shape;275;p9"/>
          <p:cNvSpPr/>
          <p:nvPr/>
        </p:nvSpPr>
        <p:spPr>
          <a:xfrm>
            <a:off x="180624" y="471632"/>
            <a:ext cx="12011376" cy="2621192"/>
          </a:xfrm>
          <a:prstGeom prst="rect">
            <a:avLst/>
          </a:prstGeom>
          <a:noFill/>
          <a:ln>
            <a:noFill/>
          </a:ln>
        </p:spPr>
        <p:txBody>
          <a:bodyPr spcFirstLastPara="1" wrap="square" lIns="120000" tIns="60000" rIns="120000" bIns="60000" anchor="ctr" anchorCtr="0">
            <a:noAutofit/>
          </a:bodyPr>
          <a:lstStyle/>
          <a:p>
            <a:pPr algn="ctr"/>
            <a:r>
              <a:rPr lang="fr-FR" sz="5867" b="1" dirty="0">
                <a:solidFill>
                  <a:srgbClr val="000000"/>
                </a:solidFill>
                <a:latin typeface="Calibri"/>
                <a:ea typeface="Calibri"/>
                <a:cs typeface="Calibri"/>
                <a:sym typeface="Calibri"/>
              </a:rPr>
              <a:t>Des </a:t>
            </a:r>
            <a:r>
              <a:rPr lang="fr-FR" sz="5867" b="1" dirty="0" err="1">
                <a:solidFill>
                  <a:srgbClr val="000000"/>
                </a:solidFill>
                <a:latin typeface="Calibri"/>
                <a:ea typeface="Calibri"/>
                <a:cs typeface="Calibri"/>
                <a:sym typeface="Calibri"/>
              </a:rPr>
              <a:t>étudiant.e.s</a:t>
            </a:r>
            <a:r>
              <a:rPr lang="fr-FR" sz="5867" b="1" dirty="0">
                <a:solidFill>
                  <a:srgbClr val="000000"/>
                </a:solidFill>
                <a:latin typeface="Calibri"/>
                <a:ea typeface="Calibri"/>
                <a:cs typeface="Calibri"/>
                <a:sym typeface="Calibri"/>
              </a:rPr>
              <a:t> parlent de la licence de Sciences de l’Éducation</a:t>
            </a:r>
          </a:p>
          <a:p>
            <a:pPr algn="ctr"/>
            <a:r>
              <a:rPr lang="fr-FR" sz="2800" b="1" dirty="0">
                <a:solidFill>
                  <a:srgbClr val="000000"/>
                </a:solidFill>
                <a:latin typeface="Calibri"/>
                <a:ea typeface="Calibri"/>
                <a:cs typeface="Calibri"/>
                <a:sym typeface="Calibri"/>
              </a:rPr>
              <a:t>Parcours </a:t>
            </a:r>
            <a:r>
              <a:rPr lang="fr-FR" sz="2800" b="1" dirty="0">
                <a:solidFill>
                  <a:srgbClr val="000000"/>
                </a:solidFill>
                <a:latin typeface="Calibri"/>
                <a:ea typeface="Calibri"/>
                <a:cs typeface="Calibri"/>
              </a:rPr>
              <a:t>PRÉPARATOIRE AU PROFESSORAT DES ÉCOLES (PPPE)</a:t>
            </a:r>
          </a:p>
          <a:p>
            <a:pPr algn="ctr"/>
            <a:endParaRPr sz="2400" dirty="0"/>
          </a:p>
        </p:txBody>
      </p:sp>
      <p:sp>
        <p:nvSpPr>
          <p:cNvPr id="276" name="Google Shape;276;p9"/>
          <p:cNvSpPr/>
          <p:nvPr/>
        </p:nvSpPr>
        <p:spPr>
          <a:xfrm>
            <a:off x="194160" y="2045101"/>
            <a:ext cx="11561760" cy="4676819"/>
          </a:xfrm>
          <a:prstGeom prst="rect">
            <a:avLst/>
          </a:prstGeom>
          <a:noFill/>
          <a:ln>
            <a:noFill/>
          </a:ln>
        </p:spPr>
        <p:txBody>
          <a:bodyPr spcFirstLastPara="1" wrap="square" lIns="120000" tIns="60000" rIns="120000" bIns="60000" anchor="t" anchorCtr="0">
            <a:noAutofit/>
          </a:bodyPr>
          <a:lstStyle/>
          <a:p>
            <a:pPr marL="960" algn="just"/>
            <a:endParaRPr sz="3733">
              <a:solidFill>
                <a:schemeClr val="dk1"/>
              </a:solidFill>
              <a:latin typeface="Calibri"/>
              <a:ea typeface="Calibri"/>
              <a:cs typeface="Calibri"/>
              <a:sym typeface="Calibri"/>
            </a:endParaRPr>
          </a:p>
        </p:txBody>
      </p:sp>
      <p:pic>
        <p:nvPicPr>
          <p:cNvPr id="6" name="Image 5">
            <a:hlinkClick r:id="rId4"/>
            <a:extLst>
              <a:ext uri="{FF2B5EF4-FFF2-40B4-BE49-F238E27FC236}">
                <a16:creationId xmlns:a16="http://schemas.microsoft.com/office/drawing/2014/main" id="{F3390BBD-5095-41BF-BCD6-DA4A64B07005}"/>
              </a:ext>
            </a:extLst>
          </p:cNvPr>
          <p:cNvPicPr>
            <a:picLocks noChangeAspect="1"/>
          </p:cNvPicPr>
          <p:nvPr/>
        </p:nvPicPr>
        <p:blipFill>
          <a:blip r:embed="rId5"/>
          <a:stretch>
            <a:fillRect/>
          </a:stretch>
        </p:blipFill>
        <p:spPr>
          <a:xfrm>
            <a:off x="4571633" y="3139106"/>
            <a:ext cx="3048734" cy="3536531"/>
          </a:xfrm>
          <a:prstGeom prst="rect">
            <a:avLst/>
          </a:prstGeom>
        </p:spPr>
      </p:pic>
    </p:spTree>
    <p:extLst>
      <p:ext uri="{BB962C8B-B14F-4D97-AF65-F5344CB8AC3E}">
        <p14:creationId xmlns:p14="http://schemas.microsoft.com/office/powerpoint/2010/main" val="3953588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5"/>
                                        </p:tgtEl>
                                        <p:attrNameLst>
                                          <p:attrName>style.visibility</p:attrName>
                                        </p:attrNameLst>
                                      </p:cBhvr>
                                      <p:to>
                                        <p:strVal val="visible"/>
                                      </p:to>
                                    </p:set>
                                    <p:animEffect transition="in" filter="fade">
                                      <p:cBhvr>
                                        <p:cTn id="7" dur="500"/>
                                        <p:tgtEl>
                                          <p:spTgt spid="2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20" name="Google Shape;220;p6"/>
          <p:cNvPicPr preferRelativeResize="0"/>
          <p:nvPr/>
        </p:nvPicPr>
        <p:blipFill rotWithShape="1">
          <a:blip r:embed="rId3">
            <a:alphaModFix/>
          </a:blip>
          <a:srcRect/>
          <a:stretch/>
        </p:blipFill>
        <p:spPr>
          <a:xfrm>
            <a:off x="8959200" y="6280800"/>
            <a:ext cx="1791360" cy="474240"/>
          </a:xfrm>
          <a:prstGeom prst="rect">
            <a:avLst/>
          </a:prstGeom>
          <a:noFill/>
          <a:ln>
            <a:noFill/>
          </a:ln>
        </p:spPr>
      </p:pic>
      <p:sp>
        <p:nvSpPr>
          <p:cNvPr id="221" name="Google Shape;221;p6"/>
          <p:cNvSpPr/>
          <p:nvPr/>
        </p:nvSpPr>
        <p:spPr>
          <a:xfrm>
            <a:off x="194160" y="706370"/>
            <a:ext cx="12011376" cy="881163"/>
          </a:xfrm>
          <a:prstGeom prst="rect">
            <a:avLst/>
          </a:prstGeom>
          <a:noFill/>
          <a:ln>
            <a:noFill/>
          </a:ln>
        </p:spPr>
        <p:txBody>
          <a:bodyPr spcFirstLastPara="1" wrap="square" lIns="120000" tIns="60000" rIns="120000" bIns="60000" anchor="ctr" anchorCtr="0">
            <a:noAutofit/>
          </a:bodyPr>
          <a:lstStyle/>
          <a:p>
            <a:pPr algn="ctr"/>
            <a:r>
              <a:rPr lang="fr-FR" sz="5867" b="1" dirty="0">
                <a:solidFill>
                  <a:srgbClr val="000000"/>
                </a:solidFill>
                <a:latin typeface="Calibri"/>
                <a:ea typeface="Calibri"/>
                <a:cs typeface="Calibri"/>
                <a:sym typeface="Calibri"/>
              </a:rPr>
              <a:t>Une spécialisation progressive tout au long de la licence (1)</a:t>
            </a:r>
            <a:endParaRPr sz="2400" dirty="0"/>
          </a:p>
        </p:txBody>
      </p:sp>
      <p:sp>
        <p:nvSpPr>
          <p:cNvPr id="222" name="Google Shape;222;p6"/>
          <p:cNvSpPr/>
          <p:nvPr/>
        </p:nvSpPr>
        <p:spPr>
          <a:xfrm>
            <a:off x="194160" y="2045101"/>
            <a:ext cx="11561760" cy="4676819"/>
          </a:xfrm>
          <a:prstGeom prst="rect">
            <a:avLst/>
          </a:prstGeom>
          <a:noFill/>
          <a:ln>
            <a:noFill/>
          </a:ln>
        </p:spPr>
        <p:txBody>
          <a:bodyPr spcFirstLastPara="1" wrap="square" lIns="120000" tIns="60000" rIns="120000" bIns="60000" anchor="t" anchorCtr="0">
            <a:noAutofit/>
          </a:bodyPr>
          <a:lstStyle/>
          <a:p>
            <a:pPr marL="960" algn="just"/>
            <a:endParaRPr sz="3733">
              <a:solidFill>
                <a:schemeClr val="dk1"/>
              </a:solidFill>
              <a:latin typeface="Calibri"/>
              <a:ea typeface="Calibri"/>
              <a:cs typeface="Calibri"/>
              <a:sym typeface="Calibri"/>
            </a:endParaRPr>
          </a:p>
        </p:txBody>
      </p:sp>
      <p:sp>
        <p:nvSpPr>
          <p:cNvPr id="223" name="Google Shape;223;p6"/>
          <p:cNvSpPr/>
          <p:nvPr/>
        </p:nvSpPr>
        <p:spPr>
          <a:xfrm>
            <a:off x="194160" y="2483224"/>
            <a:ext cx="11726907" cy="3027222"/>
          </a:xfrm>
          <a:prstGeom prst="rect">
            <a:avLst/>
          </a:prstGeom>
          <a:noFill/>
          <a:ln>
            <a:noFill/>
          </a:ln>
        </p:spPr>
        <p:txBody>
          <a:bodyPr spcFirstLastPara="1" wrap="square" lIns="120000" tIns="60000" rIns="120000" bIns="60000" anchor="ctr" anchorCtr="0">
            <a:noAutofit/>
          </a:bodyPr>
          <a:lstStyle/>
          <a:p>
            <a:pPr marL="457189" indent="-253994">
              <a:buClr>
                <a:schemeClr val="dk1"/>
              </a:buClr>
              <a:buSzPts val="2400"/>
            </a:pPr>
            <a:endParaRPr sz="3200" b="1" dirty="0">
              <a:solidFill>
                <a:srgbClr val="7030A0"/>
              </a:solidFill>
              <a:latin typeface="Calibri"/>
              <a:ea typeface="Calibri"/>
              <a:cs typeface="Calibri"/>
              <a:sym typeface="Calibri"/>
            </a:endParaRPr>
          </a:p>
          <a:p>
            <a:pPr marL="457189" indent="-457189" algn="just">
              <a:buClr>
                <a:srgbClr val="7030A0"/>
              </a:buClr>
              <a:buSzPts val="2400"/>
              <a:buFont typeface="Arial"/>
              <a:buChar char="•"/>
            </a:pPr>
            <a:r>
              <a:rPr lang="fr-FR" sz="3200" b="1" dirty="0">
                <a:solidFill>
                  <a:srgbClr val="7030A0"/>
                </a:solidFill>
                <a:latin typeface="Calibri"/>
                <a:ea typeface="Calibri"/>
                <a:cs typeface="Calibri"/>
                <a:sym typeface="Calibri"/>
              </a:rPr>
              <a:t>Une majorité d’</a:t>
            </a:r>
            <a:r>
              <a:rPr lang="fr-FR" sz="3200" b="1" dirty="0" err="1">
                <a:solidFill>
                  <a:srgbClr val="7030A0"/>
                </a:solidFill>
                <a:latin typeface="Calibri"/>
                <a:ea typeface="Calibri"/>
                <a:cs typeface="Calibri"/>
                <a:sym typeface="Calibri"/>
              </a:rPr>
              <a:t>étudiant.e.s</a:t>
            </a:r>
            <a:r>
              <a:rPr lang="fr-FR" sz="3200" b="1" dirty="0">
                <a:solidFill>
                  <a:srgbClr val="7030A0"/>
                </a:solidFill>
                <a:latin typeface="Calibri"/>
                <a:ea typeface="Calibri"/>
                <a:cs typeface="Calibri"/>
                <a:sym typeface="Calibri"/>
              </a:rPr>
              <a:t> qui arrivent en L1, désirent s’orienter vers le concours de professeur des écoles.</a:t>
            </a:r>
            <a:endParaRPr sz="2400" dirty="0"/>
          </a:p>
          <a:p>
            <a:pPr marL="457189" indent="-457189" algn="just">
              <a:buClr>
                <a:srgbClr val="7030A0"/>
              </a:buClr>
              <a:buSzPts val="2400"/>
              <a:buFont typeface="Arial"/>
              <a:buChar char="•"/>
            </a:pPr>
            <a:r>
              <a:rPr lang="fr-FR" sz="3200" b="1" dirty="0">
                <a:solidFill>
                  <a:srgbClr val="7030A0"/>
                </a:solidFill>
                <a:latin typeface="Calibri"/>
                <a:ea typeface="Calibri"/>
                <a:cs typeface="Calibri"/>
                <a:sym typeface="Calibri"/>
              </a:rPr>
              <a:t>Les stages de L2 et de L3, ainsi que les contenus des deux parcours EE et EF participent à cette orientation et les choix dans la poursuite post-licence.</a:t>
            </a:r>
          </a:p>
          <a:p>
            <a:pPr marL="457189" indent="-457189" algn="just">
              <a:buClr>
                <a:srgbClr val="7030A0"/>
              </a:buClr>
              <a:buSzPts val="2400"/>
              <a:buFont typeface="Arial"/>
              <a:buChar char="•"/>
            </a:pPr>
            <a:r>
              <a:rPr lang="fr-FR" sz="3200" b="1" dirty="0">
                <a:solidFill>
                  <a:srgbClr val="7030A0"/>
                </a:solidFill>
                <a:latin typeface="Calibri"/>
                <a:ea typeface="Calibri"/>
                <a:cs typeface="Calibri"/>
                <a:sym typeface="Calibri"/>
              </a:rPr>
              <a:t>Possibilité pour les </a:t>
            </a:r>
            <a:r>
              <a:rPr lang="fr-FR" sz="3200" b="1" dirty="0" err="1">
                <a:solidFill>
                  <a:srgbClr val="7030A0"/>
                </a:solidFill>
                <a:latin typeface="Calibri"/>
                <a:ea typeface="Calibri"/>
                <a:cs typeface="Calibri"/>
                <a:sym typeface="Calibri"/>
              </a:rPr>
              <a:t>étudiant.e.s</a:t>
            </a:r>
            <a:r>
              <a:rPr lang="fr-FR" sz="3200" b="1" dirty="0">
                <a:solidFill>
                  <a:srgbClr val="7030A0"/>
                </a:solidFill>
                <a:latin typeface="Calibri"/>
                <a:ea typeface="Calibri"/>
                <a:cs typeface="Calibri"/>
                <a:sym typeface="Calibri"/>
              </a:rPr>
              <a:t> de passer d’un parcours à un autre tout au long de la licence (jusqu’en début de L3 ).</a:t>
            </a:r>
            <a:endParaRPr sz="2400" dirty="0"/>
          </a:p>
          <a:p>
            <a:pPr marL="457189" indent="-253994">
              <a:buClr>
                <a:schemeClr val="dk1"/>
              </a:buClr>
              <a:buSzPts val="2400"/>
            </a:pPr>
            <a:endParaRPr sz="3200" b="1" dirty="0">
              <a:solidFill>
                <a:srgbClr val="7030A0"/>
              </a:solidFill>
              <a:latin typeface="Calibri"/>
              <a:ea typeface="Calibri"/>
              <a:cs typeface="Calibri"/>
              <a:sym typeface="Calibri"/>
            </a:endParaRPr>
          </a:p>
        </p:txBody>
      </p:sp>
    </p:spTree>
    <p:extLst>
      <p:ext uri="{BB962C8B-B14F-4D97-AF65-F5344CB8AC3E}">
        <p14:creationId xmlns:p14="http://schemas.microsoft.com/office/powerpoint/2010/main" val="1058238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1"/>
                                        </p:tgtEl>
                                        <p:attrNameLst>
                                          <p:attrName>style.visibility</p:attrName>
                                        </p:attrNameLst>
                                      </p:cBhvr>
                                      <p:to>
                                        <p:strVal val="visible"/>
                                      </p:to>
                                    </p:set>
                                    <p:animEffect transition="in" filter="fade">
                                      <p:cBhvr>
                                        <p:cTn id="7" dur="500"/>
                                        <p:tgtEl>
                                          <p:spTgt spid="22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23">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23">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20" name="Google Shape;220;p6"/>
          <p:cNvPicPr preferRelativeResize="0"/>
          <p:nvPr/>
        </p:nvPicPr>
        <p:blipFill rotWithShape="1">
          <a:blip r:embed="rId3">
            <a:alphaModFix/>
          </a:blip>
          <a:srcRect/>
          <a:stretch/>
        </p:blipFill>
        <p:spPr>
          <a:xfrm>
            <a:off x="8959200" y="6280800"/>
            <a:ext cx="1791360" cy="474240"/>
          </a:xfrm>
          <a:prstGeom prst="rect">
            <a:avLst/>
          </a:prstGeom>
          <a:noFill/>
          <a:ln>
            <a:noFill/>
          </a:ln>
        </p:spPr>
      </p:pic>
      <p:sp>
        <p:nvSpPr>
          <p:cNvPr id="221" name="Google Shape;221;p6"/>
          <p:cNvSpPr/>
          <p:nvPr/>
        </p:nvSpPr>
        <p:spPr>
          <a:xfrm>
            <a:off x="194160" y="706370"/>
            <a:ext cx="12011376" cy="881163"/>
          </a:xfrm>
          <a:prstGeom prst="rect">
            <a:avLst/>
          </a:prstGeom>
          <a:noFill/>
          <a:ln>
            <a:noFill/>
          </a:ln>
        </p:spPr>
        <p:txBody>
          <a:bodyPr spcFirstLastPara="1" wrap="square" lIns="120000" tIns="60000" rIns="120000" bIns="60000" anchor="ctr" anchorCtr="0">
            <a:noAutofit/>
          </a:bodyPr>
          <a:lstStyle/>
          <a:p>
            <a:pPr algn="ctr"/>
            <a:r>
              <a:rPr lang="fr-FR" sz="5867" b="1" dirty="0">
                <a:solidFill>
                  <a:srgbClr val="000000"/>
                </a:solidFill>
                <a:latin typeface="Calibri"/>
                <a:ea typeface="Calibri"/>
                <a:cs typeface="Calibri"/>
                <a:sym typeface="Calibri"/>
              </a:rPr>
              <a:t>Une spécialisation progressive tout au long de la licence (2)</a:t>
            </a:r>
            <a:endParaRPr sz="2400" dirty="0"/>
          </a:p>
        </p:txBody>
      </p:sp>
      <p:sp>
        <p:nvSpPr>
          <p:cNvPr id="222" name="Google Shape;222;p6"/>
          <p:cNvSpPr/>
          <p:nvPr/>
        </p:nvSpPr>
        <p:spPr>
          <a:xfrm>
            <a:off x="194160" y="2045101"/>
            <a:ext cx="11561760" cy="4676819"/>
          </a:xfrm>
          <a:prstGeom prst="rect">
            <a:avLst/>
          </a:prstGeom>
          <a:noFill/>
          <a:ln>
            <a:noFill/>
          </a:ln>
        </p:spPr>
        <p:txBody>
          <a:bodyPr spcFirstLastPara="1" wrap="square" lIns="120000" tIns="60000" rIns="120000" bIns="60000" anchor="t" anchorCtr="0">
            <a:noAutofit/>
          </a:bodyPr>
          <a:lstStyle/>
          <a:p>
            <a:pPr marL="960" algn="just"/>
            <a:endParaRPr sz="3733">
              <a:solidFill>
                <a:schemeClr val="dk1"/>
              </a:solidFill>
              <a:latin typeface="Calibri"/>
              <a:ea typeface="Calibri"/>
              <a:cs typeface="Calibri"/>
              <a:sym typeface="Calibri"/>
            </a:endParaRPr>
          </a:p>
        </p:txBody>
      </p:sp>
      <p:sp>
        <p:nvSpPr>
          <p:cNvPr id="223" name="Google Shape;223;p6"/>
          <p:cNvSpPr/>
          <p:nvPr/>
        </p:nvSpPr>
        <p:spPr>
          <a:xfrm>
            <a:off x="194160" y="2248180"/>
            <a:ext cx="11726907" cy="474241"/>
          </a:xfrm>
          <a:prstGeom prst="rect">
            <a:avLst/>
          </a:prstGeom>
          <a:noFill/>
          <a:ln>
            <a:noFill/>
          </a:ln>
        </p:spPr>
        <p:txBody>
          <a:bodyPr spcFirstLastPara="1" wrap="square" lIns="120000" tIns="60000" rIns="120000" bIns="60000" anchor="ctr" anchorCtr="0">
            <a:noAutofit/>
          </a:bodyPr>
          <a:lstStyle/>
          <a:p>
            <a:pPr marL="457189" indent="-253994">
              <a:buClr>
                <a:schemeClr val="dk1"/>
              </a:buClr>
              <a:buSzPts val="2400"/>
            </a:pPr>
            <a:endParaRPr sz="3200" b="1" dirty="0">
              <a:solidFill>
                <a:srgbClr val="7030A0"/>
              </a:solidFill>
              <a:latin typeface="Calibri"/>
              <a:ea typeface="Calibri"/>
              <a:cs typeface="Calibri"/>
              <a:sym typeface="Calibri"/>
            </a:endParaRPr>
          </a:p>
          <a:p>
            <a:pPr marL="457189" indent="-457189" algn="just">
              <a:buClr>
                <a:srgbClr val="7030A0"/>
              </a:buClr>
              <a:buSzPts val="2400"/>
              <a:buFont typeface="Arial"/>
              <a:buChar char="•"/>
            </a:pPr>
            <a:r>
              <a:rPr lang="fr-FR" sz="3200" b="1" dirty="0">
                <a:solidFill>
                  <a:srgbClr val="7030A0"/>
                </a:solidFill>
                <a:latin typeface="Calibri"/>
                <a:ea typeface="Calibri"/>
                <a:cs typeface="Calibri"/>
                <a:sym typeface="Calibri"/>
              </a:rPr>
              <a:t>Au niveau des cours proposés (exemple en L1) :</a:t>
            </a:r>
            <a:endParaRPr sz="2400" dirty="0"/>
          </a:p>
          <a:p>
            <a:pPr marL="457189" indent="-253994">
              <a:buClr>
                <a:schemeClr val="dk1"/>
              </a:buClr>
              <a:buSzPts val="2400"/>
            </a:pPr>
            <a:endParaRPr sz="3200" b="1" dirty="0">
              <a:solidFill>
                <a:srgbClr val="7030A0"/>
              </a:solidFill>
              <a:latin typeface="Calibri"/>
              <a:ea typeface="Calibri"/>
              <a:cs typeface="Calibri"/>
              <a:sym typeface="Calibri"/>
            </a:endParaRPr>
          </a:p>
        </p:txBody>
      </p:sp>
      <p:pic>
        <p:nvPicPr>
          <p:cNvPr id="6" name="Image 5">
            <a:extLst>
              <a:ext uri="{FF2B5EF4-FFF2-40B4-BE49-F238E27FC236}">
                <a16:creationId xmlns:a16="http://schemas.microsoft.com/office/drawing/2014/main" id="{1175533E-A109-4FAC-845E-88AD1FEDB734}"/>
              </a:ext>
            </a:extLst>
          </p:cNvPr>
          <p:cNvPicPr>
            <a:picLocks noChangeAspect="1"/>
          </p:cNvPicPr>
          <p:nvPr/>
        </p:nvPicPr>
        <p:blipFill>
          <a:blip r:embed="rId4"/>
          <a:stretch>
            <a:fillRect/>
          </a:stretch>
        </p:blipFill>
        <p:spPr>
          <a:xfrm>
            <a:off x="679697" y="2817922"/>
            <a:ext cx="5272867" cy="3531459"/>
          </a:xfrm>
          <a:prstGeom prst="rect">
            <a:avLst/>
          </a:prstGeom>
        </p:spPr>
      </p:pic>
      <p:pic>
        <p:nvPicPr>
          <p:cNvPr id="7" name="Image 6">
            <a:extLst>
              <a:ext uri="{FF2B5EF4-FFF2-40B4-BE49-F238E27FC236}">
                <a16:creationId xmlns:a16="http://schemas.microsoft.com/office/drawing/2014/main" id="{4E552635-491B-441C-B2D9-F527514B2FAC}"/>
              </a:ext>
            </a:extLst>
          </p:cNvPr>
          <p:cNvPicPr>
            <a:picLocks noChangeAspect="1"/>
          </p:cNvPicPr>
          <p:nvPr/>
        </p:nvPicPr>
        <p:blipFill rotWithShape="1">
          <a:blip r:embed="rId5"/>
          <a:srcRect r="48665"/>
          <a:stretch/>
        </p:blipFill>
        <p:spPr>
          <a:xfrm>
            <a:off x="6322206" y="2902166"/>
            <a:ext cx="5516288" cy="2962688"/>
          </a:xfrm>
          <a:prstGeom prst="rect">
            <a:avLst/>
          </a:prstGeom>
        </p:spPr>
      </p:pic>
    </p:spTree>
    <p:extLst>
      <p:ext uri="{BB962C8B-B14F-4D97-AF65-F5344CB8AC3E}">
        <p14:creationId xmlns:p14="http://schemas.microsoft.com/office/powerpoint/2010/main" val="2517488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1"/>
                                        </p:tgtEl>
                                        <p:attrNameLst>
                                          <p:attrName>style.visibility</p:attrName>
                                        </p:attrNameLst>
                                      </p:cBhvr>
                                      <p:to>
                                        <p:strVal val="visible"/>
                                      </p:to>
                                    </p:set>
                                    <p:animEffect transition="in" filter="fade">
                                      <p:cBhvr>
                                        <p:cTn id="7" dur="500"/>
                                        <p:tgtEl>
                                          <p:spTgt spid="22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23">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20" name="Google Shape;220;p6"/>
          <p:cNvPicPr preferRelativeResize="0"/>
          <p:nvPr/>
        </p:nvPicPr>
        <p:blipFill rotWithShape="1">
          <a:blip r:embed="rId3">
            <a:alphaModFix/>
          </a:blip>
          <a:srcRect/>
          <a:stretch/>
        </p:blipFill>
        <p:spPr>
          <a:xfrm>
            <a:off x="8959200" y="6280800"/>
            <a:ext cx="1791360" cy="474240"/>
          </a:xfrm>
          <a:prstGeom prst="rect">
            <a:avLst/>
          </a:prstGeom>
          <a:noFill/>
          <a:ln>
            <a:noFill/>
          </a:ln>
        </p:spPr>
      </p:pic>
      <p:sp>
        <p:nvSpPr>
          <p:cNvPr id="221" name="Google Shape;221;p6"/>
          <p:cNvSpPr/>
          <p:nvPr/>
        </p:nvSpPr>
        <p:spPr>
          <a:xfrm>
            <a:off x="180624" y="428465"/>
            <a:ext cx="12011376" cy="881163"/>
          </a:xfrm>
          <a:prstGeom prst="rect">
            <a:avLst/>
          </a:prstGeom>
          <a:noFill/>
          <a:ln>
            <a:noFill/>
          </a:ln>
        </p:spPr>
        <p:txBody>
          <a:bodyPr spcFirstLastPara="1" wrap="square" lIns="120000" tIns="60000" rIns="120000" bIns="60000" anchor="ctr" anchorCtr="0">
            <a:noAutofit/>
          </a:bodyPr>
          <a:lstStyle/>
          <a:p>
            <a:pPr algn="ctr"/>
            <a:r>
              <a:rPr lang="fr-FR" sz="5867" b="1" dirty="0">
                <a:solidFill>
                  <a:srgbClr val="000000"/>
                </a:solidFill>
                <a:latin typeface="Calibri"/>
                <a:ea typeface="Calibri"/>
                <a:cs typeface="Calibri"/>
                <a:sym typeface="Calibri"/>
              </a:rPr>
              <a:t>Une spécialisation progressive tout au long de la licence (3)</a:t>
            </a:r>
            <a:endParaRPr sz="2400" dirty="0"/>
          </a:p>
        </p:txBody>
      </p:sp>
      <p:sp>
        <p:nvSpPr>
          <p:cNvPr id="222" name="Google Shape;222;p6"/>
          <p:cNvSpPr/>
          <p:nvPr/>
        </p:nvSpPr>
        <p:spPr>
          <a:xfrm>
            <a:off x="194160" y="2045101"/>
            <a:ext cx="11561760" cy="4676819"/>
          </a:xfrm>
          <a:prstGeom prst="rect">
            <a:avLst/>
          </a:prstGeom>
          <a:noFill/>
          <a:ln>
            <a:noFill/>
          </a:ln>
        </p:spPr>
        <p:txBody>
          <a:bodyPr spcFirstLastPara="1" wrap="square" lIns="120000" tIns="60000" rIns="120000" bIns="60000" anchor="t" anchorCtr="0">
            <a:noAutofit/>
          </a:bodyPr>
          <a:lstStyle/>
          <a:p>
            <a:pPr marL="960" algn="just"/>
            <a:endParaRPr sz="3733">
              <a:solidFill>
                <a:schemeClr val="dk1"/>
              </a:solidFill>
              <a:latin typeface="Calibri"/>
              <a:ea typeface="Calibri"/>
              <a:cs typeface="Calibri"/>
              <a:sym typeface="Calibri"/>
            </a:endParaRPr>
          </a:p>
        </p:txBody>
      </p:sp>
      <p:sp>
        <p:nvSpPr>
          <p:cNvPr id="223" name="Google Shape;223;p6"/>
          <p:cNvSpPr/>
          <p:nvPr/>
        </p:nvSpPr>
        <p:spPr>
          <a:xfrm>
            <a:off x="232546" y="2045101"/>
            <a:ext cx="11726907" cy="4660147"/>
          </a:xfrm>
          <a:prstGeom prst="rect">
            <a:avLst/>
          </a:prstGeom>
          <a:noFill/>
          <a:ln>
            <a:noFill/>
          </a:ln>
        </p:spPr>
        <p:txBody>
          <a:bodyPr spcFirstLastPara="1" wrap="square" lIns="120000" tIns="60000" rIns="120000" bIns="60000" anchor="ctr" anchorCtr="0">
            <a:noAutofit/>
          </a:bodyPr>
          <a:lstStyle/>
          <a:p>
            <a:pPr marL="457189" indent="-253994">
              <a:buClr>
                <a:schemeClr val="dk1"/>
              </a:buClr>
              <a:buSzPts val="2400"/>
            </a:pPr>
            <a:endParaRPr sz="3200" b="1" dirty="0">
              <a:solidFill>
                <a:srgbClr val="7030A0"/>
              </a:solidFill>
              <a:latin typeface="Calibri"/>
              <a:ea typeface="Calibri"/>
              <a:cs typeface="Calibri"/>
              <a:sym typeface="Calibri"/>
            </a:endParaRPr>
          </a:p>
          <a:p>
            <a:pPr marL="457189" indent="-457189" algn="just">
              <a:buClr>
                <a:srgbClr val="7030A0"/>
              </a:buClr>
              <a:buSzPts val="2400"/>
              <a:buFont typeface="Arial"/>
              <a:buChar char="•"/>
            </a:pPr>
            <a:r>
              <a:rPr lang="fr-FR" sz="2800" b="1" dirty="0">
                <a:solidFill>
                  <a:srgbClr val="7030A0"/>
                </a:solidFill>
                <a:latin typeface="Calibri"/>
                <a:ea typeface="Calibri"/>
                <a:cs typeface="Calibri"/>
                <a:sym typeface="Calibri"/>
              </a:rPr>
              <a:t>Au niveau stages de L2 et de L3 :</a:t>
            </a:r>
            <a:endParaRPr lang="fr-FR" sz="2000" dirty="0">
              <a:sym typeface="Calibri"/>
            </a:endParaRPr>
          </a:p>
          <a:p>
            <a:pPr marL="914389" lvl="1" indent="-457189" algn="just">
              <a:buClr>
                <a:srgbClr val="7030A0"/>
              </a:buClr>
              <a:buSzPts val="2400"/>
              <a:buFont typeface="Arial"/>
              <a:buChar char="•"/>
            </a:pPr>
            <a:r>
              <a:rPr lang="fr-FR" sz="2800" b="1" dirty="0">
                <a:solidFill>
                  <a:srgbClr val="7030A0"/>
                </a:solidFill>
                <a:ea typeface="Calibri"/>
                <a:cs typeface="Calibri"/>
                <a:sym typeface="Calibri"/>
              </a:rPr>
              <a:t>En L2 pour les deux parcours : </a:t>
            </a:r>
          </a:p>
          <a:p>
            <a:pPr marL="1371589" lvl="2" indent="-457189" algn="just">
              <a:buClr>
                <a:srgbClr val="7030A0"/>
              </a:buClr>
              <a:buSzPts val="2400"/>
              <a:buFont typeface="Arial"/>
              <a:buChar char="•"/>
            </a:pPr>
            <a:r>
              <a:rPr lang="fr-FR" sz="2800" b="1" dirty="0">
                <a:solidFill>
                  <a:srgbClr val="7030A0"/>
                </a:solidFill>
                <a:ea typeface="Calibri"/>
                <a:cs typeface="Calibri"/>
                <a:sym typeface="Calibri"/>
              </a:rPr>
              <a:t>Stage en école primaire avec des interventions en EPS</a:t>
            </a:r>
          </a:p>
          <a:p>
            <a:pPr marL="914389" lvl="1" indent="-457189" algn="just">
              <a:buClr>
                <a:srgbClr val="7030A0"/>
              </a:buClr>
              <a:buSzPts val="2400"/>
              <a:buFont typeface="Arial"/>
              <a:buChar char="•"/>
            </a:pPr>
            <a:r>
              <a:rPr lang="fr-FR" sz="2800" b="1" dirty="0">
                <a:solidFill>
                  <a:srgbClr val="7030A0"/>
                </a:solidFill>
                <a:ea typeface="Calibri"/>
                <a:cs typeface="Calibri"/>
                <a:sym typeface="Calibri"/>
              </a:rPr>
              <a:t>En L3 pour le parcours EE (Ecole et Enseignement) :</a:t>
            </a:r>
          </a:p>
          <a:p>
            <a:pPr marL="1371589" lvl="2" indent="-457189" algn="just">
              <a:buClr>
                <a:srgbClr val="7030A0"/>
              </a:buClr>
              <a:buSzPts val="2400"/>
              <a:buFont typeface="Arial"/>
              <a:buChar char="•"/>
            </a:pPr>
            <a:r>
              <a:rPr lang="fr-FR" sz="2800" b="1" dirty="0">
                <a:solidFill>
                  <a:srgbClr val="7030A0"/>
                </a:solidFill>
                <a:ea typeface="Calibri"/>
                <a:cs typeface="Calibri"/>
                <a:sym typeface="Calibri"/>
              </a:rPr>
              <a:t>Stage en école primaire avec des interventions dans l’ensemble des disciplines de l’école</a:t>
            </a:r>
          </a:p>
          <a:p>
            <a:pPr lvl="2" algn="just">
              <a:buClr>
                <a:srgbClr val="7030A0"/>
              </a:buClr>
              <a:buSzPts val="2400"/>
            </a:pPr>
            <a:r>
              <a:rPr lang="fr-FR" sz="2800" b="1" i="1" dirty="0">
                <a:solidFill>
                  <a:srgbClr val="7030A0"/>
                </a:solidFill>
                <a:ea typeface="Calibri"/>
                <a:cs typeface="Calibri"/>
                <a:sym typeface="Calibri"/>
              </a:rPr>
              <a:t>				OU</a:t>
            </a:r>
          </a:p>
          <a:p>
            <a:pPr marL="1371589" lvl="2" indent="-457189" algn="just">
              <a:buClr>
                <a:srgbClr val="7030A0"/>
              </a:buClr>
              <a:buSzPts val="2400"/>
              <a:buFont typeface="Arial"/>
              <a:buChar char="•"/>
            </a:pPr>
            <a:r>
              <a:rPr lang="fr-FR" sz="2800" b="1" dirty="0">
                <a:solidFill>
                  <a:srgbClr val="7030A0"/>
                </a:solidFill>
                <a:ea typeface="Calibri"/>
                <a:cs typeface="Calibri"/>
                <a:sym typeface="Calibri"/>
              </a:rPr>
              <a:t>Stage en vie scolaire dans un établissement du 2</a:t>
            </a:r>
            <a:r>
              <a:rPr lang="fr-FR" sz="2800" b="1" baseline="30000" dirty="0">
                <a:solidFill>
                  <a:srgbClr val="7030A0"/>
                </a:solidFill>
                <a:ea typeface="Calibri"/>
                <a:cs typeface="Calibri"/>
                <a:sym typeface="Calibri"/>
              </a:rPr>
              <a:t>nd</a:t>
            </a:r>
            <a:r>
              <a:rPr lang="fr-FR" sz="2800" b="1" dirty="0">
                <a:solidFill>
                  <a:srgbClr val="7030A0"/>
                </a:solidFill>
                <a:ea typeface="Calibri"/>
                <a:cs typeface="Calibri"/>
                <a:sym typeface="Calibri"/>
              </a:rPr>
              <a:t> degré (CPE) </a:t>
            </a:r>
          </a:p>
          <a:p>
            <a:pPr marL="914389" lvl="1" indent="-457189" algn="just">
              <a:buClr>
                <a:srgbClr val="7030A0"/>
              </a:buClr>
              <a:buSzPts val="2400"/>
              <a:buFont typeface="Arial"/>
              <a:buChar char="•"/>
            </a:pPr>
            <a:r>
              <a:rPr lang="fr-FR" sz="2800" b="1" dirty="0">
                <a:solidFill>
                  <a:srgbClr val="7030A0"/>
                </a:solidFill>
                <a:ea typeface="Calibri"/>
                <a:cs typeface="Calibri"/>
                <a:sym typeface="Calibri"/>
              </a:rPr>
              <a:t>En L3 pour le parcours EF (Education et Formation) :</a:t>
            </a:r>
          </a:p>
          <a:p>
            <a:pPr marL="1371589" lvl="2" indent="-457189" algn="just">
              <a:buClr>
                <a:srgbClr val="7030A0"/>
              </a:buClr>
              <a:buSzPts val="2400"/>
              <a:buFont typeface="Arial"/>
              <a:buChar char="•"/>
            </a:pPr>
            <a:r>
              <a:rPr lang="fr-FR" sz="2800" b="1" dirty="0">
                <a:solidFill>
                  <a:srgbClr val="7030A0"/>
                </a:solidFill>
                <a:ea typeface="Calibri"/>
                <a:cs typeface="Calibri"/>
              </a:rPr>
              <a:t>Stage en lien avec les métiers de la formation pour adultes, de l’animation, du social, du médico-social, etc…</a:t>
            </a:r>
            <a:endParaRPr lang="fr-FR" sz="2800" b="1" dirty="0">
              <a:solidFill>
                <a:srgbClr val="7030A0"/>
              </a:solidFill>
              <a:ea typeface="Calibri"/>
              <a:cs typeface="Calibri"/>
              <a:sym typeface="Calibri"/>
            </a:endParaRPr>
          </a:p>
          <a:p>
            <a:pPr marL="1371589" lvl="2" indent="-457189" algn="just">
              <a:buClr>
                <a:srgbClr val="7030A0"/>
              </a:buClr>
              <a:buSzPts val="2400"/>
              <a:buFont typeface="Arial"/>
              <a:buChar char="•"/>
            </a:pPr>
            <a:endParaRPr lang="fr-FR" sz="3200" b="1" dirty="0">
              <a:solidFill>
                <a:srgbClr val="7030A0"/>
              </a:solidFill>
              <a:ea typeface="Calibri"/>
              <a:cs typeface="Calibri"/>
              <a:sym typeface="Calibri"/>
            </a:endParaRPr>
          </a:p>
          <a:p>
            <a:pPr marL="457189" indent="-253994">
              <a:buClr>
                <a:schemeClr val="dk1"/>
              </a:buClr>
              <a:buSzPts val="2400"/>
            </a:pPr>
            <a:endParaRPr sz="3200" b="1" dirty="0">
              <a:solidFill>
                <a:srgbClr val="7030A0"/>
              </a:solidFill>
              <a:latin typeface="Calibri"/>
              <a:ea typeface="Calibri"/>
              <a:cs typeface="Calibri"/>
              <a:sym typeface="Calibri"/>
            </a:endParaRPr>
          </a:p>
        </p:txBody>
      </p:sp>
    </p:spTree>
    <p:extLst>
      <p:ext uri="{BB962C8B-B14F-4D97-AF65-F5344CB8AC3E}">
        <p14:creationId xmlns:p14="http://schemas.microsoft.com/office/powerpoint/2010/main" val="2261365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1"/>
                                        </p:tgtEl>
                                        <p:attrNameLst>
                                          <p:attrName>style.visibility</p:attrName>
                                        </p:attrNameLst>
                                      </p:cBhvr>
                                      <p:to>
                                        <p:strVal val="visible"/>
                                      </p:to>
                                    </p:set>
                                    <p:animEffect transition="in" filter="fade">
                                      <p:cBhvr>
                                        <p:cTn id="7" dur="500"/>
                                        <p:tgtEl>
                                          <p:spTgt spid="22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23">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23">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23">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23">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23">
                                            <p:txEl>
                                              <p:pRg st="5" end="5"/>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23">
                                            <p:txEl>
                                              <p:pRg st="6" end="6"/>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23">
                                            <p:txEl>
                                              <p:pRg st="7" end="7"/>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23">
                                            <p:txEl>
                                              <p:pRg st="8" end="8"/>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2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pic>
        <p:nvPicPr>
          <p:cNvPr id="284" name="Google Shape;284;p10"/>
          <p:cNvPicPr preferRelativeResize="0"/>
          <p:nvPr/>
        </p:nvPicPr>
        <p:blipFill rotWithShape="1">
          <a:blip r:embed="rId3">
            <a:alphaModFix/>
          </a:blip>
          <a:srcRect/>
          <a:stretch/>
        </p:blipFill>
        <p:spPr>
          <a:xfrm>
            <a:off x="8959200" y="6280800"/>
            <a:ext cx="1791360" cy="474240"/>
          </a:xfrm>
          <a:prstGeom prst="rect">
            <a:avLst/>
          </a:prstGeom>
          <a:noFill/>
          <a:ln>
            <a:noFill/>
          </a:ln>
        </p:spPr>
      </p:pic>
      <p:sp>
        <p:nvSpPr>
          <p:cNvPr id="286" name="Google Shape;286;p10"/>
          <p:cNvSpPr/>
          <p:nvPr/>
        </p:nvSpPr>
        <p:spPr>
          <a:xfrm>
            <a:off x="194160" y="2045101"/>
            <a:ext cx="11561760" cy="4676819"/>
          </a:xfrm>
          <a:prstGeom prst="rect">
            <a:avLst/>
          </a:prstGeom>
          <a:noFill/>
          <a:ln>
            <a:noFill/>
          </a:ln>
        </p:spPr>
        <p:txBody>
          <a:bodyPr spcFirstLastPara="1" wrap="square" lIns="120000" tIns="60000" rIns="120000" bIns="60000" anchor="t" anchorCtr="0">
            <a:noAutofit/>
          </a:bodyPr>
          <a:lstStyle/>
          <a:p>
            <a:pPr marL="960" algn="just"/>
            <a:endParaRPr sz="3733">
              <a:solidFill>
                <a:schemeClr val="dk1"/>
              </a:solidFill>
              <a:latin typeface="Calibri"/>
              <a:ea typeface="Calibri"/>
              <a:cs typeface="Calibri"/>
              <a:sym typeface="Calibri"/>
            </a:endParaRPr>
          </a:p>
        </p:txBody>
      </p:sp>
      <p:sp>
        <p:nvSpPr>
          <p:cNvPr id="8" name="Titre 1">
            <a:extLst>
              <a:ext uri="{FF2B5EF4-FFF2-40B4-BE49-F238E27FC236}">
                <a16:creationId xmlns:a16="http://schemas.microsoft.com/office/drawing/2014/main" id="{D305689C-B94F-41B5-9567-6A7C7B5DF00F}"/>
              </a:ext>
            </a:extLst>
          </p:cNvPr>
          <p:cNvSpPr txBox="1">
            <a:spLocks/>
          </p:cNvSpPr>
          <p:nvPr/>
        </p:nvSpPr>
        <p:spPr>
          <a:xfrm>
            <a:off x="286871" y="505580"/>
            <a:ext cx="11469049" cy="1143000"/>
          </a:xfrm>
          <a:prstGeom prst="rect">
            <a:avLst/>
          </a:prstGeom>
        </p:spPr>
        <p:txBody>
          <a:bodyPr>
            <a:noAutofit/>
          </a:bodyPr>
          <a:lstStyle>
            <a:lvl1pPr algn="l" defTabSz="914400" rtl="0" eaLnBrk="1" latinLnBrk="0" hangingPunct="1">
              <a:lnSpc>
                <a:spcPct val="90000"/>
              </a:lnSpc>
              <a:spcBef>
                <a:spcPct val="0"/>
              </a:spcBef>
              <a:buNone/>
              <a:defRPr sz="4400" b="0" i="0" kern="1200">
                <a:solidFill>
                  <a:schemeClr val="tx1"/>
                </a:solidFill>
                <a:latin typeface="Arial" charset="0"/>
                <a:ea typeface="Arial" charset="0"/>
                <a:cs typeface="Arial" charset="0"/>
              </a:defRPr>
            </a:lvl1pPr>
          </a:lstStyle>
          <a:p>
            <a:pPr algn="ctr"/>
            <a:r>
              <a:rPr lang="fr-FR" b="1" dirty="0">
                <a:solidFill>
                  <a:srgbClr val="000000"/>
                </a:solidFill>
                <a:latin typeface="Calibri"/>
                <a:ea typeface="Calibri"/>
                <a:cs typeface="Calibri"/>
                <a:sym typeface="Calibri"/>
              </a:rPr>
              <a:t>Après la licence de Sciences de l’Éducation… (1)</a:t>
            </a:r>
          </a:p>
        </p:txBody>
      </p:sp>
      <p:sp>
        <p:nvSpPr>
          <p:cNvPr id="9" name="Espace réservé du contenu 2">
            <a:extLst>
              <a:ext uri="{FF2B5EF4-FFF2-40B4-BE49-F238E27FC236}">
                <a16:creationId xmlns:a16="http://schemas.microsoft.com/office/drawing/2014/main" id="{F9D8207D-A790-4C2D-B69F-F54AA834270B}"/>
              </a:ext>
            </a:extLst>
          </p:cNvPr>
          <p:cNvSpPr txBox="1">
            <a:spLocks/>
          </p:cNvSpPr>
          <p:nvPr/>
        </p:nvSpPr>
        <p:spPr>
          <a:xfrm>
            <a:off x="609600" y="2119087"/>
            <a:ext cx="5348515" cy="3903880"/>
          </a:xfrm>
          <a:prstGeom prst="rect">
            <a:avLst/>
          </a:prstGeom>
        </p:spPr>
        <p:style>
          <a:lnRef idx="2">
            <a:schemeClr val="accent3"/>
          </a:lnRef>
          <a:fillRef idx="1">
            <a:schemeClr val="lt1"/>
          </a:fillRef>
          <a:effectRef idx="0">
            <a:schemeClr val="accent3"/>
          </a:effectRef>
          <a:fontRef idx="minor">
            <a:schemeClr val="dk1"/>
          </a:fontRef>
        </p:style>
        <p:txBody>
          <a:bodyPr>
            <a:normAutofit fontScale="85000" lnSpcReduction="10000"/>
          </a:bodyPr>
          <a:lstStyle>
            <a:lvl1pPr marL="0" indent="0" algn="l" defTabSz="914400" rtl="0" eaLnBrk="1" latinLnBrk="0" hangingPunct="1">
              <a:lnSpc>
                <a:spcPct val="90000"/>
              </a:lnSpc>
              <a:spcBef>
                <a:spcPts val="1000"/>
              </a:spcBef>
              <a:buFont typeface="Arial"/>
              <a:buNone/>
              <a:defRPr sz="2800" b="0" i="0" kern="1200">
                <a:solidFill>
                  <a:schemeClr val="dk1"/>
                </a:solidFill>
                <a:latin typeface="+mn-lt"/>
                <a:ea typeface="+mn-ea"/>
                <a:cs typeface="+mn-cs"/>
              </a:defRPr>
            </a:lvl1pPr>
            <a:lvl2pPr marL="457200" indent="0" algn="l" defTabSz="914400" rtl="0" eaLnBrk="1" latinLnBrk="0" hangingPunct="1">
              <a:lnSpc>
                <a:spcPct val="90000"/>
              </a:lnSpc>
              <a:spcBef>
                <a:spcPts val="500"/>
              </a:spcBef>
              <a:buFont typeface="Arial"/>
              <a:buNone/>
              <a:defRPr sz="2400" b="0" i="0" kern="1200">
                <a:solidFill>
                  <a:schemeClr val="dk1"/>
                </a:solidFill>
                <a:latin typeface="+mn-lt"/>
                <a:ea typeface="+mn-ea"/>
                <a:cs typeface="+mn-cs"/>
              </a:defRPr>
            </a:lvl2pPr>
            <a:lvl3pPr marL="914400" indent="0" algn="l" defTabSz="914400" rtl="0" eaLnBrk="1" latinLnBrk="0" hangingPunct="1">
              <a:lnSpc>
                <a:spcPct val="90000"/>
              </a:lnSpc>
              <a:spcBef>
                <a:spcPts val="500"/>
              </a:spcBef>
              <a:buFont typeface="Arial"/>
              <a:buNone/>
              <a:defRPr sz="2000" b="0" i="0" kern="1200">
                <a:solidFill>
                  <a:schemeClr val="dk1"/>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b="0" i="0" kern="1200">
                <a:solidFill>
                  <a:schemeClr val="dk1"/>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b="0" i="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9pPr>
          </a:lstStyle>
          <a:p>
            <a:r>
              <a:rPr lang="fr-FR" sz="2667" b="1" i="1" dirty="0"/>
              <a:t>Perspectives professionnelles ou autres orientations</a:t>
            </a:r>
          </a:p>
          <a:p>
            <a:r>
              <a:rPr lang="fr-FR" sz="2667" dirty="0"/>
              <a:t>Métiers liés à l’animation </a:t>
            </a:r>
          </a:p>
          <a:p>
            <a:pPr>
              <a:buFontTx/>
              <a:buChar char="-"/>
            </a:pPr>
            <a:r>
              <a:rPr lang="fr-FR" sz="2667" dirty="0"/>
              <a:t> BPJEPS Animateur  : mentions "Animation sociale", "Loisirs Tous Publics", etc…</a:t>
            </a:r>
          </a:p>
          <a:p>
            <a:pPr>
              <a:buFontTx/>
              <a:buChar char="-"/>
            </a:pPr>
            <a:r>
              <a:rPr lang="fr-FR" dirty="0"/>
              <a:t> DESJEPS (diplôme d’Etat supérieur de la jeunesse, de l’éducation populaire et du sport) et licences pro</a:t>
            </a:r>
            <a:endParaRPr lang="fr-FR" sz="2667" dirty="0"/>
          </a:p>
          <a:p>
            <a:pPr>
              <a:buFontTx/>
              <a:buChar char="-"/>
            </a:pPr>
            <a:r>
              <a:rPr lang="fr-FR" sz="2667" dirty="0"/>
              <a:t> Concours (Educateur spécialisé, …)</a:t>
            </a:r>
          </a:p>
          <a:p>
            <a:pPr>
              <a:buFontTx/>
              <a:buChar char="-"/>
            </a:pPr>
            <a:r>
              <a:rPr lang="fr-FR" sz="2667" dirty="0"/>
              <a:t> Reprendre un autre cursus (Orthophonie, Psychomotricité … )</a:t>
            </a:r>
          </a:p>
        </p:txBody>
      </p:sp>
      <p:sp>
        <p:nvSpPr>
          <p:cNvPr id="10" name="Espace réservé du contenu 2">
            <a:extLst>
              <a:ext uri="{FF2B5EF4-FFF2-40B4-BE49-F238E27FC236}">
                <a16:creationId xmlns:a16="http://schemas.microsoft.com/office/drawing/2014/main" id="{A1EADFBB-BC0F-4C48-8DD4-3D5624E67044}"/>
              </a:ext>
            </a:extLst>
          </p:cNvPr>
          <p:cNvSpPr txBox="1">
            <a:spLocks/>
          </p:cNvSpPr>
          <p:nvPr/>
        </p:nvSpPr>
        <p:spPr>
          <a:xfrm>
            <a:off x="6405701" y="2119088"/>
            <a:ext cx="5130800" cy="3903877"/>
          </a:xfrm>
          <a:prstGeom prst="rect">
            <a:avLst/>
          </a:prstGeom>
        </p:spPr>
        <p:style>
          <a:lnRef idx="2">
            <a:schemeClr val="accent3"/>
          </a:lnRef>
          <a:fillRef idx="1">
            <a:schemeClr val="lt1"/>
          </a:fillRef>
          <a:effectRef idx="0">
            <a:schemeClr val="accent3"/>
          </a:effectRef>
          <a:fontRef idx="minor">
            <a:schemeClr val="dk1"/>
          </a:fontRef>
        </p:style>
        <p:txBody>
          <a:bodyPr vert="horz" lIns="121920" tIns="60960" rIns="121920" bIns="60960" rtlCol="0">
            <a:normAutofit lnSpcReduction="10000"/>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buNone/>
            </a:pPr>
            <a:r>
              <a:rPr lang="fr-FR" sz="2667" b="1" i="1" dirty="0"/>
              <a:t>La suite en master :</a:t>
            </a:r>
          </a:p>
          <a:p>
            <a:pPr>
              <a:buFontTx/>
              <a:buChar char="-"/>
            </a:pPr>
            <a:r>
              <a:rPr lang="fr-FR" sz="2667" dirty="0"/>
              <a:t>Master MEEF </a:t>
            </a:r>
            <a:r>
              <a:rPr lang="fr-FR" sz="1200" dirty="0"/>
              <a:t>(Métier de l’Éducation de l’Enseignement et de la formation) </a:t>
            </a:r>
            <a:r>
              <a:rPr lang="fr-FR" sz="2667" dirty="0"/>
              <a:t>Professeur des Écoles</a:t>
            </a:r>
          </a:p>
          <a:p>
            <a:pPr>
              <a:buFontTx/>
              <a:buChar char="-"/>
            </a:pPr>
            <a:r>
              <a:rPr lang="fr-FR" sz="2667" dirty="0"/>
              <a:t>Master MEEF – Conseiller </a:t>
            </a:r>
            <a:r>
              <a:rPr lang="fr-FR" sz="2667"/>
              <a:t>Principal d’Education (CPE)</a:t>
            </a:r>
            <a:endParaRPr lang="fr-FR" sz="2667" dirty="0"/>
          </a:p>
          <a:p>
            <a:pPr>
              <a:buFontTx/>
              <a:buChar char="-"/>
            </a:pPr>
            <a:r>
              <a:rPr lang="fr-FR" sz="2667" dirty="0"/>
              <a:t>Master FA (Formation d’adultes) dont le master </a:t>
            </a:r>
            <a:r>
              <a:rPr lang="fr-FR" sz="2667" dirty="0" err="1"/>
              <a:t>MFApi</a:t>
            </a:r>
            <a:r>
              <a:rPr lang="fr-FR" sz="2667" dirty="0"/>
              <a:t> (FSSE)</a:t>
            </a:r>
          </a:p>
          <a:p>
            <a:pPr>
              <a:buFontTx/>
              <a:buChar char="-"/>
            </a:pPr>
            <a:r>
              <a:rPr lang="fr-FR" sz="2667" dirty="0">
                <a:hlinkClick r:id="rId4"/>
              </a:rPr>
              <a:t>Autres masters </a:t>
            </a:r>
            <a:r>
              <a:rPr lang="fr-FR" sz="2667" dirty="0"/>
              <a:t>(</a:t>
            </a:r>
            <a:r>
              <a:rPr lang="fr-FR" sz="1600" b="1" dirty="0">
                <a:hlinkClick r:id="rId5"/>
              </a:rPr>
              <a:t>Master Sciences de l'éducation parcours Animation et éducation populaire</a:t>
            </a:r>
            <a:r>
              <a:rPr lang="fr-FR" sz="1600" b="1" dirty="0"/>
              <a:t> …)</a:t>
            </a:r>
          </a:p>
          <a:p>
            <a:pPr>
              <a:buFontTx/>
              <a:buChar char="-"/>
            </a:pPr>
            <a:endParaRPr lang="fr-FR" sz="2667" dirty="0"/>
          </a:p>
        </p:txBody>
      </p:sp>
    </p:spTree>
    <p:extLst>
      <p:ext uri="{BB962C8B-B14F-4D97-AF65-F5344CB8AC3E}">
        <p14:creationId xmlns:p14="http://schemas.microsoft.com/office/powerpoint/2010/main" val="2104991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274" name="Google Shape;274;p9"/>
          <p:cNvPicPr preferRelativeResize="0"/>
          <p:nvPr/>
        </p:nvPicPr>
        <p:blipFill rotWithShape="1">
          <a:blip r:embed="rId3">
            <a:alphaModFix/>
          </a:blip>
          <a:srcRect/>
          <a:stretch/>
        </p:blipFill>
        <p:spPr>
          <a:xfrm>
            <a:off x="8959200" y="6280800"/>
            <a:ext cx="1791360" cy="474240"/>
          </a:xfrm>
          <a:prstGeom prst="rect">
            <a:avLst/>
          </a:prstGeom>
          <a:noFill/>
          <a:ln>
            <a:noFill/>
          </a:ln>
        </p:spPr>
      </p:pic>
      <p:sp>
        <p:nvSpPr>
          <p:cNvPr id="275" name="Google Shape;275;p9"/>
          <p:cNvSpPr/>
          <p:nvPr/>
        </p:nvSpPr>
        <p:spPr>
          <a:xfrm>
            <a:off x="180624" y="471632"/>
            <a:ext cx="12011376" cy="864109"/>
          </a:xfrm>
          <a:prstGeom prst="rect">
            <a:avLst/>
          </a:prstGeom>
          <a:noFill/>
          <a:ln>
            <a:noFill/>
          </a:ln>
        </p:spPr>
        <p:txBody>
          <a:bodyPr spcFirstLastPara="1" wrap="square" lIns="120000" tIns="60000" rIns="120000" bIns="60000" anchor="ctr" anchorCtr="0">
            <a:noAutofit/>
          </a:bodyPr>
          <a:lstStyle/>
          <a:p>
            <a:pPr algn="ctr">
              <a:lnSpc>
                <a:spcPct val="90000"/>
              </a:lnSpc>
              <a:spcBef>
                <a:spcPct val="0"/>
              </a:spcBef>
            </a:pPr>
            <a:r>
              <a:rPr lang="fr-FR" sz="4400" b="1" dirty="0">
                <a:solidFill>
                  <a:srgbClr val="000000"/>
                </a:solidFill>
                <a:latin typeface="Calibri"/>
                <a:ea typeface="Calibri"/>
                <a:cs typeface="Calibri"/>
                <a:sym typeface="Calibri"/>
              </a:rPr>
              <a:t>Après la licence de Sciences de l’Éducation… (2)</a:t>
            </a:r>
          </a:p>
          <a:p>
            <a:pPr algn="ctr"/>
            <a:endParaRPr sz="2400" dirty="0"/>
          </a:p>
        </p:txBody>
      </p:sp>
      <p:sp>
        <p:nvSpPr>
          <p:cNvPr id="276" name="Google Shape;276;p9"/>
          <p:cNvSpPr/>
          <p:nvPr/>
        </p:nvSpPr>
        <p:spPr>
          <a:xfrm>
            <a:off x="194160" y="2045101"/>
            <a:ext cx="11561760" cy="4676819"/>
          </a:xfrm>
          <a:prstGeom prst="rect">
            <a:avLst/>
          </a:prstGeom>
          <a:noFill/>
          <a:ln>
            <a:noFill/>
          </a:ln>
        </p:spPr>
        <p:txBody>
          <a:bodyPr spcFirstLastPara="1" wrap="square" lIns="120000" tIns="60000" rIns="120000" bIns="60000" anchor="t" anchorCtr="0">
            <a:noAutofit/>
          </a:bodyPr>
          <a:lstStyle/>
          <a:p>
            <a:pPr marL="960" algn="just"/>
            <a:endParaRPr sz="3733">
              <a:solidFill>
                <a:schemeClr val="dk1"/>
              </a:solidFill>
              <a:latin typeface="Calibri"/>
              <a:ea typeface="Calibri"/>
              <a:cs typeface="Calibri"/>
              <a:sym typeface="Calibri"/>
            </a:endParaRPr>
          </a:p>
        </p:txBody>
      </p:sp>
      <p:pic>
        <p:nvPicPr>
          <p:cNvPr id="4" name="Image 3">
            <a:extLst>
              <a:ext uri="{FF2B5EF4-FFF2-40B4-BE49-F238E27FC236}">
                <a16:creationId xmlns:a16="http://schemas.microsoft.com/office/drawing/2014/main" id="{867A593D-53C2-4C34-80DC-C5948DD4E216}"/>
              </a:ext>
            </a:extLst>
          </p:cNvPr>
          <p:cNvPicPr>
            <a:picLocks noChangeAspect="1"/>
          </p:cNvPicPr>
          <p:nvPr/>
        </p:nvPicPr>
        <p:blipFill>
          <a:blip r:embed="rId4"/>
          <a:stretch>
            <a:fillRect/>
          </a:stretch>
        </p:blipFill>
        <p:spPr>
          <a:xfrm>
            <a:off x="1802668" y="1048871"/>
            <a:ext cx="7042434" cy="5337497"/>
          </a:xfrm>
          <a:prstGeom prst="rect">
            <a:avLst/>
          </a:prstGeom>
        </p:spPr>
      </p:pic>
    </p:spTree>
    <p:extLst>
      <p:ext uri="{BB962C8B-B14F-4D97-AF65-F5344CB8AC3E}">
        <p14:creationId xmlns:p14="http://schemas.microsoft.com/office/powerpoint/2010/main" val="88877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5"/>
                                        </p:tgtEl>
                                        <p:attrNameLst>
                                          <p:attrName>style.visibility</p:attrName>
                                        </p:attrNameLst>
                                      </p:cBhvr>
                                      <p:to>
                                        <p:strVal val="visible"/>
                                      </p:to>
                                    </p:set>
                                    <p:animEffect transition="in" filter="fade">
                                      <p:cBhvr>
                                        <p:cTn id="7" dur="500"/>
                                        <p:tgtEl>
                                          <p:spTgt spid="2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274" name="Google Shape;274;p9"/>
          <p:cNvPicPr preferRelativeResize="0"/>
          <p:nvPr/>
        </p:nvPicPr>
        <p:blipFill rotWithShape="1">
          <a:blip r:embed="rId3">
            <a:alphaModFix/>
          </a:blip>
          <a:srcRect/>
          <a:stretch/>
        </p:blipFill>
        <p:spPr>
          <a:xfrm>
            <a:off x="8959200" y="6280800"/>
            <a:ext cx="1791360" cy="474240"/>
          </a:xfrm>
          <a:prstGeom prst="rect">
            <a:avLst/>
          </a:prstGeom>
          <a:noFill/>
          <a:ln>
            <a:noFill/>
          </a:ln>
        </p:spPr>
      </p:pic>
      <p:sp>
        <p:nvSpPr>
          <p:cNvPr id="275" name="Google Shape;275;p9"/>
          <p:cNvSpPr/>
          <p:nvPr/>
        </p:nvSpPr>
        <p:spPr>
          <a:xfrm>
            <a:off x="180624" y="471632"/>
            <a:ext cx="12011376" cy="864109"/>
          </a:xfrm>
          <a:prstGeom prst="rect">
            <a:avLst/>
          </a:prstGeom>
          <a:noFill/>
          <a:ln>
            <a:noFill/>
          </a:ln>
        </p:spPr>
        <p:txBody>
          <a:bodyPr spcFirstLastPara="1" wrap="square" lIns="120000" tIns="60000" rIns="120000" bIns="60000" anchor="ctr" anchorCtr="0">
            <a:noAutofit/>
          </a:bodyPr>
          <a:lstStyle/>
          <a:p>
            <a:pPr algn="ctr">
              <a:lnSpc>
                <a:spcPct val="90000"/>
              </a:lnSpc>
              <a:spcBef>
                <a:spcPct val="0"/>
              </a:spcBef>
            </a:pPr>
            <a:r>
              <a:rPr lang="fr-FR" sz="4400" b="1" dirty="0">
                <a:solidFill>
                  <a:srgbClr val="000000"/>
                </a:solidFill>
                <a:latin typeface="Calibri"/>
                <a:ea typeface="Calibri"/>
                <a:cs typeface="Calibri"/>
                <a:sym typeface="Calibri"/>
              </a:rPr>
              <a:t>Après la licence de Sciences de l’Éducation… (3)</a:t>
            </a:r>
          </a:p>
          <a:p>
            <a:pPr algn="ctr"/>
            <a:endParaRPr sz="2400" dirty="0"/>
          </a:p>
        </p:txBody>
      </p:sp>
      <p:sp>
        <p:nvSpPr>
          <p:cNvPr id="276" name="Google Shape;276;p9"/>
          <p:cNvSpPr/>
          <p:nvPr/>
        </p:nvSpPr>
        <p:spPr>
          <a:xfrm>
            <a:off x="194160" y="2045101"/>
            <a:ext cx="11561760" cy="4676819"/>
          </a:xfrm>
          <a:prstGeom prst="rect">
            <a:avLst/>
          </a:prstGeom>
          <a:noFill/>
          <a:ln>
            <a:noFill/>
          </a:ln>
        </p:spPr>
        <p:txBody>
          <a:bodyPr spcFirstLastPara="1" wrap="square" lIns="120000" tIns="60000" rIns="120000" bIns="60000" anchor="t" anchorCtr="0">
            <a:noAutofit/>
          </a:bodyPr>
          <a:lstStyle/>
          <a:p>
            <a:pPr marL="960" algn="just"/>
            <a:endParaRPr sz="3733">
              <a:solidFill>
                <a:schemeClr val="dk1"/>
              </a:solidFill>
              <a:latin typeface="Calibri"/>
              <a:ea typeface="Calibri"/>
              <a:cs typeface="Calibri"/>
              <a:sym typeface="Calibri"/>
            </a:endParaRPr>
          </a:p>
        </p:txBody>
      </p:sp>
      <p:pic>
        <p:nvPicPr>
          <p:cNvPr id="2" name="Image 1">
            <a:extLst>
              <a:ext uri="{FF2B5EF4-FFF2-40B4-BE49-F238E27FC236}">
                <a16:creationId xmlns:a16="http://schemas.microsoft.com/office/drawing/2014/main" id="{2AB7FA88-96F3-41C1-BB5A-F5BC3CCEF640}"/>
              </a:ext>
            </a:extLst>
          </p:cNvPr>
          <p:cNvPicPr>
            <a:picLocks noChangeAspect="1"/>
          </p:cNvPicPr>
          <p:nvPr/>
        </p:nvPicPr>
        <p:blipFill>
          <a:blip r:embed="rId4"/>
          <a:stretch>
            <a:fillRect/>
          </a:stretch>
        </p:blipFill>
        <p:spPr>
          <a:xfrm>
            <a:off x="667885" y="1564217"/>
            <a:ext cx="10614309" cy="4007223"/>
          </a:xfrm>
          <a:prstGeom prst="rect">
            <a:avLst/>
          </a:prstGeom>
        </p:spPr>
      </p:pic>
    </p:spTree>
    <p:extLst>
      <p:ext uri="{BB962C8B-B14F-4D97-AF65-F5344CB8AC3E}">
        <p14:creationId xmlns:p14="http://schemas.microsoft.com/office/powerpoint/2010/main" val="1202628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5"/>
                                        </p:tgtEl>
                                        <p:attrNameLst>
                                          <p:attrName>style.visibility</p:attrName>
                                        </p:attrNameLst>
                                      </p:cBhvr>
                                      <p:to>
                                        <p:strVal val="visible"/>
                                      </p:to>
                                    </p:set>
                                    <p:animEffect transition="in" filter="fade">
                                      <p:cBhvr>
                                        <p:cTn id="7" dur="500"/>
                                        <p:tgtEl>
                                          <p:spTgt spid="2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274" name="Google Shape;274;p9"/>
          <p:cNvPicPr preferRelativeResize="0"/>
          <p:nvPr/>
        </p:nvPicPr>
        <p:blipFill rotWithShape="1">
          <a:blip r:embed="rId3">
            <a:alphaModFix/>
          </a:blip>
          <a:srcRect/>
          <a:stretch/>
        </p:blipFill>
        <p:spPr>
          <a:xfrm>
            <a:off x="8959200" y="6280800"/>
            <a:ext cx="1791360" cy="474240"/>
          </a:xfrm>
          <a:prstGeom prst="rect">
            <a:avLst/>
          </a:prstGeom>
          <a:noFill/>
          <a:ln>
            <a:noFill/>
          </a:ln>
        </p:spPr>
      </p:pic>
      <p:sp>
        <p:nvSpPr>
          <p:cNvPr id="275" name="Google Shape;275;p9"/>
          <p:cNvSpPr/>
          <p:nvPr/>
        </p:nvSpPr>
        <p:spPr>
          <a:xfrm>
            <a:off x="180624" y="471632"/>
            <a:ext cx="12011376" cy="864109"/>
          </a:xfrm>
          <a:prstGeom prst="rect">
            <a:avLst/>
          </a:prstGeom>
          <a:noFill/>
          <a:ln>
            <a:noFill/>
          </a:ln>
        </p:spPr>
        <p:txBody>
          <a:bodyPr spcFirstLastPara="1" wrap="square" lIns="120000" tIns="60000" rIns="120000" bIns="60000" anchor="ctr" anchorCtr="0">
            <a:noAutofit/>
          </a:bodyPr>
          <a:lstStyle/>
          <a:p>
            <a:pPr algn="ctr">
              <a:lnSpc>
                <a:spcPct val="90000"/>
              </a:lnSpc>
              <a:spcBef>
                <a:spcPct val="0"/>
              </a:spcBef>
            </a:pPr>
            <a:r>
              <a:rPr lang="fr-FR" sz="4400" b="1" dirty="0">
                <a:solidFill>
                  <a:srgbClr val="000000"/>
                </a:solidFill>
                <a:latin typeface="Calibri"/>
                <a:ea typeface="Calibri"/>
                <a:cs typeface="Calibri"/>
                <a:sym typeface="Calibri"/>
              </a:rPr>
              <a:t>Après la licence de Sciences de l’Éducation… (4)</a:t>
            </a:r>
          </a:p>
          <a:p>
            <a:pPr algn="ctr"/>
            <a:endParaRPr sz="2400" dirty="0"/>
          </a:p>
        </p:txBody>
      </p:sp>
      <p:sp>
        <p:nvSpPr>
          <p:cNvPr id="276" name="Google Shape;276;p9"/>
          <p:cNvSpPr/>
          <p:nvPr/>
        </p:nvSpPr>
        <p:spPr>
          <a:xfrm>
            <a:off x="194160" y="2045101"/>
            <a:ext cx="11561760" cy="4676819"/>
          </a:xfrm>
          <a:prstGeom prst="rect">
            <a:avLst/>
          </a:prstGeom>
          <a:noFill/>
          <a:ln>
            <a:noFill/>
          </a:ln>
        </p:spPr>
        <p:txBody>
          <a:bodyPr spcFirstLastPara="1" wrap="square" lIns="120000" tIns="60000" rIns="120000" bIns="60000" anchor="t" anchorCtr="0">
            <a:noAutofit/>
          </a:bodyPr>
          <a:lstStyle/>
          <a:p>
            <a:pPr marL="960" algn="just"/>
            <a:endParaRPr sz="3733">
              <a:solidFill>
                <a:schemeClr val="dk1"/>
              </a:solidFill>
              <a:latin typeface="Calibri"/>
              <a:ea typeface="Calibri"/>
              <a:cs typeface="Calibri"/>
              <a:sym typeface="Calibri"/>
            </a:endParaRPr>
          </a:p>
        </p:txBody>
      </p:sp>
      <p:pic>
        <p:nvPicPr>
          <p:cNvPr id="3" name="Image 2">
            <a:extLst>
              <a:ext uri="{FF2B5EF4-FFF2-40B4-BE49-F238E27FC236}">
                <a16:creationId xmlns:a16="http://schemas.microsoft.com/office/drawing/2014/main" id="{5363BAF5-39C1-4550-BA1E-809C771CB907}"/>
              </a:ext>
            </a:extLst>
          </p:cNvPr>
          <p:cNvPicPr>
            <a:picLocks noChangeAspect="1"/>
          </p:cNvPicPr>
          <p:nvPr/>
        </p:nvPicPr>
        <p:blipFill>
          <a:blip r:embed="rId4"/>
          <a:stretch>
            <a:fillRect/>
          </a:stretch>
        </p:blipFill>
        <p:spPr>
          <a:xfrm>
            <a:off x="275636" y="1430720"/>
            <a:ext cx="5872204" cy="3069561"/>
          </a:xfrm>
          <a:prstGeom prst="rect">
            <a:avLst/>
          </a:prstGeom>
        </p:spPr>
      </p:pic>
      <p:pic>
        <p:nvPicPr>
          <p:cNvPr id="5" name="Image 4">
            <a:extLst>
              <a:ext uri="{FF2B5EF4-FFF2-40B4-BE49-F238E27FC236}">
                <a16:creationId xmlns:a16="http://schemas.microsoft.com/office/drawing/2014/main" id="{4676F3BC-2572-41DA-B41C-9F16CF8E310D}"/>
              </a:ext>
            </a:extLst>
          </p:cNvPr>
          <p:cNvPicPr>
            <a:picLocks noChangeAspect="1"/>
          </p:cNvPicPr>
          <p:nvPr/>
        </p:nvPicPr>
        <p:blipFill>
          <a:blip r:embed="rId5"/>
          <a:stretch>
            <a:fillRect/>
          </a:stretch>
        </p:blipFill>
        <p:spPr>
          <a:xfrm>
            <a:off x="6215661" y="1430721"/>
            <a:ext cx="5593179" cy="4887844"/>
          </a:xfrm>
          <a:prstGeom prst="rect">
            <a:avLst/>
          </a:prstGeom>
        </p:spPr>
      </p:pic>
    </p:spTree>
    <p:extLst>
      <p:ext uri="{BB962C8B-B14F-4D97-AF65-F5344CB8AC3E}">
        <p14:creationId xmlns:p14="http://schemas.microsoft.com/office/powerpoint/2010/main" val="1832325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5"/>
                                        </p:tgtEl>
                                        <p:attrNameLst>
                                          <p:attrName>style.visibility</p:attrName>
                                        </p:attrNameLst>
                                      </p:cBhvr>
                                      <p:to>
                                        <p:strVal val="visible"/>
                                      </p:to>
                                    </p:set>
                                    <p:animEffect transition="in" filter="fade">
                                      <p:cBhvr>
                                        <p:cTn id="7" dur="500"/>
                                        <p:tgtEl>
                                          <p:spTgt spid="2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
          <p:cNvSpPr txBox="1">
            <a:spLocks noGrp="1"/>
          </p:cNvSpPr>
          <p:nvPr>
            <p:ph type="title"/>
          </p:nvPr>
        </p:nvSpPr>
        <p:spPr>
          <a:xfrm>
            <a:off x="497200" y="858953"/>
            <a:ext cx="10972800" cy="1143200"/>
          </a:xfrm>
          <a:prstGeom prst="rect">
            <a:avLst/>
          </a:prstGeom>
          <a:noFill/>
          <a:ln>
            <a:noFill/>
          </a:ln>
        </p:spPr>
        <p:txBody>
          <a:bodyPr spcFirstLastPara="1" vert="horz" wrap="square" lIns="121900" tIns="60933" rIns="121900" bIns="60933" rtlCol="0" anchor="ctr" anchorCtr="0">
            <a:noAutofit/>
          </a:bodyPr>
          <a:lstStyle/>
          <a:p>
            <a:pPr algn="ctr">
              <a:buClr>
                <a:schemeClr val="dk1"/>
              </a:buClr>
              <a:buSzPts val="4400"/>
            </a:pPr>
            <a:r>
              <a:rPr lang="fr-FR" b="1" dirty="0">
                <a:latin typeface="+mn-lt"/>
              </a:rPr>
              <a:t>La licence de Sciences de l’Éducation</a:t>
            </a:r>
            <a:br>
              <a:rPr lang="fr-FR" u="sng" dirty="0"/>
            </a:br>
            <a:endParaRPr dirty="0"/>
          </a:p>
        </p:txBody>
      </p:sp>
      <p:sp>
        <p:nvSpPr>
          <p:cNvPr id="174" name="Google Shape;174;p2"/>
          <p:cNvSpPr txBox="1">
            <a:spLocks noGrp="1"/>
          </p:cNvSpPr>
          <p:nvPr>
            <p:ph type="body" idx="1"/>
          </p:nvPr>
        </p:nvSpPr>
        <p:spPr>
          <a:xfrm>
            <a:off x="497200" y="1962162"/>
            <a:ext cx="11197600" cy="4352000"/>
          </a:xfrm>
          <a:prstGeom prst="rect">
            <a:avLst/>
          </a:prstGeom>
          <a:noFill/>
          <a:ln>
            <a:noFill/>
          </a:ln>
        </p:spPr>
        <p:txBody>
          <a:bodyPr spcFirstLastPara="1" vert="horz" wrap="square" lIns="121900" tIns="60933" rIns="121900" bIns="60933" rtlCol="0" anchor="t" anchorCtr="0">
            <a:noAutofit/>
          </a:bodyPr>
          <a:lstStyle/>
          <a:p>
            <a:pPr marL="0" lvl="1">
              <a:lnSpc>
                <a:spcPct val="80000"/>
              </a:lnSpc>
              <a:spcBef>
                <a:spcPts val="345"/>
              </a:spcBef>
              <a:buSzPts val="1295"/>
            </a:pPr>
            <a:r>
              <a:rPr lang="fr-FR" sz="3600" b="1" dirty="0">
                <a:solidFill>
                  <a:srgbClr val="7030A0"/>
                </a:solidFill>
                <a:latin typeface="+mn-lt"/>
              </a:rPr>
              <a:t>Une licence et trois parcours :</a:t>
            </a:r>
          </a:p>
          <a:p>
            <a:pPr marL="0" lvl="1">
              <a:lnSpc>
                <a:spcPct val="80000"/>
              </a:lnSpc>
              <a:spcBef>
                <a:spcPts val="345"/>
              </a:spcBef>
              <a:buSzPts val="1295"/>
            </a:pPr>
            <a:endParaRPr lang="fr-FR" sz="2667" dirty="0">
              <a:latin typeface="+mn-lt"/>
            </a:endParaRPr>
          </a:p>
          <a:p>
            <a:pPr marL="914389" lvl="1" indent="-457200">
              <a:lnSpc>
                <a:spcPct val="80000"/>
              </a:lnSpc>
              <a:spcBef>
                <a:spcPts val="345"/>
              </a:spcBef>
              <a:buSzPts val="1295"/>
              <a:buFont typeface="Wingdings" panose="05000000000000000000" pitchFamily="2" charset="2"/>
              <a:buChar char="§"/>
            </a:pPr>
            <a:r>
              <a:rPr lang="fr-FR" sz="3200" dirty="0">
                <a:latin typeface="+mn-lt"/>
              </a:rPr>
              <a:t>Tronc commun STAPS / SE en 1ère année puis spécialisation progressive</a:t>
            </a:r>
          </a:p>
          <a:p>
            <a:pPr marL="1409673" lvl="2" indent="-342900">
              <a:lnSpc>
                <a:spcPct val="80000"/>
              </a:lnSpc>
              <a:spcBef>
                <a:spcPts val="345"/>
              </a:spcBef>
              <a:buSzPts val="1295"/>
              <a:buFont typeface="Wingdings" panose="05000000000000000000" pitchFamily="2" charset="2"/>
              <a:buChar char="Ø"/>
            </a:pPr>
            <a:r>
              <a:rPr lang="fr-FR" sz="2800" dirty="0">
                <a:latin typeface="+mn-lt"/>
              </a:rPr>
              <a:t>Parcours École et Enseignement</a:t>
            </a:r>
          </a:p>
          <a:p>
            <a:pPr marL="1409673" lvl="2" indent="-342900">
              <a:lnSpc>
                <a:spcPct val="80000"/>
              </a:lnSpc>
              <a:spcBef>
                <a:spcPts val="345"/>
              </a:spcBef>
              <a:buSzPts val="1295"/>
              <a:buFont typeface="Wingdings" panose="05000000000000000000" pitchFamily="2" charset="2"/>
              <a:buChar char="Ø"/>
            </a:pPr>
            <a:r>
              <a:rPr lang="fr-FR" sz="2800" dirty="0">
                <a:latin typeface="+mn-lt"/>
              </a:rPr>
              <a:t>Parcours Éducation et Formation </a:t>
            </a:r>
          </a:p>
          <a:p>
            <a:pPr marL="0" lvl="1">
              <a:lnSpc>
                <a:spcPct val="80000"/>
              </a:lnSpc>
              <a:spcBef>
                <a:spcPts val="345"/>
              </a:spcBef>
              <a:buSzPts val="1295"/>
            </a:pPr>
            <a:endParaRPr lang="fr-FR" sz="3200" dirty="0">
              <a:latin typeface="+mn-lt"/>
            </a:endParaRPr>
          </a:p>
          <a:p>
            <a:pPr marL="914389" lvl="1" indent="-457200">
              <a:lnSpc>
                <a:spcPct val="80000"/>
              </a:lnSpc>
              <a:spcBef>
                <a:spcPts val="345"/>
              </a:spcBef>
              <a:buSzPts val="1295"/>
              <a:buFont typeface="Wingdings" panose="05000000000000000000" pitchFamily="2" charset="2"/>
              <a:buChar char="§"/>
            </a:pPr>
            <a:r>
              <a:rPr lang="fr-FR" sz="3200" dirty="0">
                <a:latin typeface="+mn-lt"/>
              </a:rPr>
              <a:t>Parcours SE/ PPPE dès la 1</a:t>
            </a:r>
            <a:r>
              <a:rPr lang="fr-FR" sz="3200" baseline="30000" dirty="0">
                <a:latin typeface="+mn-lt"/>
              </a:rPr>
              <a:t>ère</a:t>
            </a:r>
            <a:r>
              <a:rPr lang="fr-FR" sz="3200" dirty="0">
                <a:latin typeface="+mn-lt"/>
              </a:rPr>
              <a:t> année (avec des cours en commun avec les autres </a:t>
            </a:r>
            <a:r>
              <a:rPr lang="fr-FR" sz="3200" dirty="0" err="1">
                <a:latin typeface="+mn-lt"/>
              </a:rPr>
              <a:t>étudiant.e.s</a:t>
            </a:r>
            <a:r>
              <a:rPr lang="fr-FR" sz="3200" dirty="0">
                <a:latin typeface="+mn-lt"/>
              </a:rPr>
              <a:t> de licence SE)</a:t>
            </a:r>
          </a:p>
          <a:p>
            <a:pPr marL="1066773" lvl="2">
              <a:lnSpc>
                <a:spcPct val="80000"/>
              </a:lnSpc>
              <a:spcBef>
                <a:spcPts val="345"/>
              </a:spcBef>
              <a:buSzPts val="1295"/>
              <a:buAutoNum type="arabicPeriod"/>
            </a:pPr>
            <a:endParaRPr lang="fr-FR" sz="1867" dirty="0"/>
          </a:p>
          <a:p>
            <a:pPr marL="1066773" lvl="2">
              <a:lnSpc>
                <a:spcPct val="80000"/>
              </a:lnSpc>
              <a:spcBef>
                <a:spcPts val="345"/>
              </a:spcBef>
              <a:buSzPts val="1295"/>
              <a:buAutoNum type="arabicPeriod"/>
            </a:pPr>
            <a:endParaRPr lang="fr-FR" sz="1867" dirty="0"/>
          </a:p>
          <a:p>
            <a:pPr marL="0" lvl="1">
              <a:lnSpc>
                <a:spcPct val="80000"/>
              </a:lnSpc>
              <a:spcBef>
                <a:spcPts val="345"/>
              </a:spcBef>
              <a:buSzPts val="1295"/>
            </a:pPr>
            <a:endParaRPr lang="fr-FR" sz="3947" dirty="0"/>
          </a:p>
          <a:p>
            <a:pPr>
              <a:lnSpc>
                <a:spcPct val="80000"/>
              </a:lnSpc>
              <a:spcBef>
                <a:spcPts val="493"/>
              </a:spcBef>
              <a:buSzPts val="1850"/>
            </a:pPr>
            <a:endParaRPr lang="fr-FR" sz="3947" dirty="0"/>
          </a:p>
          <a:p>
            <a:pPr>
              <a:lnSpc>
                <a:spcPct val="80000"/>
              </a:lnSpc>
              <a:spcBef>
                <a:spcPts val="493"/>
              </a:spcBef>
              <a:buSzPts val="1850"/>
            </a:pPr>
            <a:r>
              <a:rPr lang="fr-FR" sz="3947" dirty="0"/>
              <a:t> </a:t>
            </a:r>
          </a:p>
          <a:p>
            <a:pPr>
              <a:lnSpc>
                <a:spcPct val="80000"/>
              </a:lnSpc>
              <a:spcBef>
                <a:spcPts val="493"/>
              </a:spcBef>
              <a:buSzPts val="1850"/>
            </a:pPr>
            <a:endParaRPr sz="2400" dirty="0"/>
          </a:p>
        </p:txBody>
      </p:sp>
      <p:sp>
        <p:nvSpPr>
          <p:cNvPr id="179" name="Google Shape;179;p2"/>
          <p:cNvSpPr/>
          <p:nvPr/>
        </p:nvSpPr>
        <p:spPr>
          <a:xfrm rot="-2700000">
            <a:off x="-83555" y="726543"/>
            <a:ext cx="583221" cy="583221"/>
          </a:xfrm>
          <a:prstGeom prst="rect">
            <a:avLst/>
          </a:prstGeom>
          <a:solidFill>
            <a:srgbClr val="ABC100"/>
          </a:solidFill>
          <a:ln>
            <a:noFill/>
          </a:ln>
        </p:spPr>
        <p:txBody>
          <a:bodyPr spcFirstLastPara="1" wrap="square" lIns="121900" tIns="60933" rIns="121900" bIns="60933" anchor="ctr" anchorCtr="0">
            <a:noAutofit/>
          </a:bodyPr>
          <a:lstStyle/>
          <a:p>
            <a:pPr algn="ctr">
              <a:buClr>
                <a:srgbClr val="000000"/>
              </a:buClr>
              <a:buSzPts val="1800"/>
            </a:pPr>
            <a:endParaRPr sz="2400">
              <a:solidFill>
                <a:srgbClr val="FFE500"/>
              </a:solidFill>
              <a:latin typeface="Arial"/>
              <a:ea typeface="Arial"/>
              <a:cs typeface="Arial"/>
              <a:sym typeface="Arial"/>
            </a:endParaRPr>
          </a:p>
        </p:txBody>
      </p:sp>
    </p:spTree>
    <p:extLst>
      <p:ext uri="{BB962C8B-B14F-4D97-AF65-F5344CB8AC3E}">
        <p14:creationId xmlns:p14="http://schemas.microsoft.com/office/powerpoint/2010/main" val="778779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3"/>
                                        </p:tgtEl>
                                        <p:attrNameLst>
                                          <p:attrName>style.visibility</p:attrName>
                                        </p:attrNameLst>
                                      </p:cBhvr>
                                      <p:to>
                                        <p:strVal val="visible"/>
                                      </p:to>
                                    </p:set>
                                    <p:animEffect transition="in" filter="fade">
                                      <p:cBhvr>
                                        <p:cTn id="7" dur="500"/>
                                        <p:tgtEl>
                                          <p:spTgt spid="17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4">
                                            <p:txEl>
                                              <p:pRg st="0" end="0"/>
                                            </p:txEl>
                                          </p:spTgt>
                                        </p:tgtEl>
                                        <p:attrNameLst>
                                          <p:attrName>style.visibility</p:attrName>
                                        </p:attrNameLst>
                                      </p:cBhvr>
                                      <p:to>
                                        <p:strVal val="visible"/>
                                      </p:to>
                                    </p:set>
                                    <p:animEffect transition="in" filter="fade">
                                      <p:cBhvr>
                                        <p:cTn id="12" dur="500"/>
                                        <p:tgtEl>
                                          <p:spTgt spid="17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4">
                                            <p:txEl>
                                              <p:pRg st="2" end="2"/>
                                            </p:txEl>
                                          </p:spTgt>
                                        </p:tgtEl>
                                        <p:attrNameLst>
                                          <p:attrName>style.visibility</p:attrName>
                                        </p:attrNameLst>
                                      </p:cBhvr>
                                      <p:to>
                                        <p:strVal val="visible"/>
                                      </p:to>
                                    </p:set>
                                    <p:animEffect transition="in" filter="fade">
                                      <p:cBhvr>
                                        <p:cTn id="17" dur="500"/>
                                        <p:tgtEl>
                                          <p:spTgt spid="17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4">
                                            <p:txEl>
                                              <p:pRg st="3" end="3"/>
                                            </p:txEl>
                                          </p:spTgt>
                                        </p:tgtEl>
                                        <p:attrNameLst>
                                          <p:attrName>style.visibility</p:attrName>
                                        </p:attrNameLst>
                                      </p:cBhvr>
                                      <p:to>
                                        <p:strVal val="visible"/>
                                      </p:to>
                                    </p:set>
                                    <p:animEffect transition="in" filter="fade">
                                      <p:cBhvr>
                                        <p:cTn id="22" dur="500"/>
                                        <p:tgtEl>
                                          <p:spTgt spid="17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4">
                                            <p:txEl>
                                              <p:pRg st="4" end="4"/>
                                            </p:txEl>
                                          </p:spTgt>
                                        </p:tgtEl>
                                        <p:attrNameLst>
                                          <p:attrName>style.visibility</p:attrName>
                                        </p:attrNameLst>
                                      </p:cBhvr>
                                      <p:to>
                                        <p:strVal val="visible"/>
                                      </p:to>
                                    </p:set>
                                    <p:animEffect transition="in" filter="fade">
                                      <p:cBhvr>
                                        <p:cTn id="27" dur="500"/>
                                        <p:tgtEl>
                                          <p:spTgt spid="17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4">
                                            <p:txEl>
                                              <p:pRg st="6" end="6"/>
                                            </p:txEl>
                                          </p:spTgt>
                                        </p:tgtEl>
                                        <p:attrNameLst>
                                          <p:attrName>style.visibility</p:attrName>
                                        </p:attrNameLst>
                                      </p:cBhvr>
                                      <p:to>
                                        <p:strVal val="visible"/>
                                      </p:to>
                                    </p:set>
                                    <p:animEffect transition="in" filter="fade">
                                      <p:cBhvr>
                                        <p:cTn id="32" dur="500"/>
                                        <p:tgtEl>
                                          <p:spTgt spid="17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3" name="Google Shape;393;p55"/>
          <p:cNvSpPr txBox="1"/>
          <p:nvPr/>
        </p:nvSpPr>
        <p:spPr>
          <a:xfrm>
            <a:off x="671443" y="604921"/>
            <a:ext cx="11061148" cy="800165"/>
          </a:xfrm>
          <a:prstGeom prst="rect">
            <a:avLst/>
          </a:prstGeom>
          <a:noFill/>
          <a:ln>
            <a:noFill/>
          </a:ln>
        </p:spPr>
        <p:txBody>
          <a:bodyPr spcFirstLastPara="1" wrap="square" lIns="121900" tIns="60933" rIns="121900" bIns="60933" anchor="t" anchorCtr="0">
            <a:spAutoFit/>
          </a:bodyPr>
          <a:lstStyle/>
          <a:p>
            <a:pPr algn="ctr"/>
            <a:r>
              <a:rPr lang="fr-FR" sz="4400" b="1" u="sng" dirty="0">
                <a:solidFill>
                  <a:srgbClr val="000000"/>
                </a:solidFill>
                <a:ea typeface="Arial"/>
                <a:cs typeface="Arial"/>
                <a:sym typeface="Arial"/>
              </a:rPr>
              <a:t>Vie étudiante </a:t>
            </a:r>
            <a:endParaRPr sz="3600" dirty="0"/>
          </a:p>
        </p:txBody>
      </p:sp>
      <p:sp>
        <p:nvSpPr>
          <p:cNvPr id="394" name="Google Shape;394;p55"/>
          <p:cNvSpPr txBox="1"/>
          <p:nvPr/>
        </p:nvSpPr>
        <p:spPr>
          <a:xfrm>
            <a:off x="564266" y="1506199"/>
            <a:ext cx="10707757" cy="1969715"/>
          </a:xfrm>
          <a:prstGeom prst="rect">
            <a:avLst/>
          </a:prstGeom>
          <a:noFill/>
          <a:ln>
            <a:noFill/>
          </a:ln>
        </p:spPr>
        <p:txBody>
          <a:bodyPr spcFirstLastPara="1" wrap="square" lIns="121900" tIns="60933" rIns="121900" bIns="60933" anchor="t" anchorCtr="0">
            <a:spAutoFit/>
          </a:bodyPr>
          <a:lstStyle/>
          <a:p>
            <a:pPr algn="ctr"/>
            <a:r>
              <a:rPr lang="fr-FR" sz="2000" b="1" dirty="0">
                <a:solidFill>
                  <a:srgbClr val="000000"/>
                </a:solidFill>
                <a:ea typeface="Arial"/>
                <a:cs typeface="Arial"/>
                <a:sym typeface="Arial"/>
              </a:rPr>
              <a:t>Semaine Tremplin / Semaine Rebond </a:t>
            </a:r>
            <a:r>
              <a:rPr lang="fr-FR" sz="2000" dirty="0">
                <a:solidFill>
                  <a:srgbClr val="000000"/>
                </a:solidFill>
                <a:ea typeface="Arial"/>
                <a:cs typeface="Arial"/>
                <a:sym typeface="Arial"/>
              </a:rPr>
              <a:t>: </a:t>
            </a:r>
            <a:endParaRPr sz="2800" dirty="0"/>
          </a:p>
          <a:p>
            <a:endParaRPr sz="2000" dirty="0">
              <a:solidFill>
                <a:srgbClr val="000000"/>
              </a:solidFill>
              <a:ea typeface="Arial"/>
              <a:cs typeface="Arial"/>
              <a:sym typeface="Arial"/>
            </a:endParaRPr>
          </a:p>
          <a:p>
            <a:pPr algn="just"/>
            <a:r>
              <a:rPr lang="fr-FR" sz="2000" dirty="0">
                <a:solidFill>
                  <a:srgbClr val="000000"/>
                </a:solidFill>
                <a:ea typeface="Arial"/>
                <a:cs typeface="Arial"/>
                <a:sym typeface="Arial"/>
              </a:rPr>
              <a:t>Une semaine d’intégration, avec l’accueil de la directrice et des équipes pédagogiques et administratives, des jeux sportifs de cohésion et des ateliers bureautiques… C’est un accompagnement en deux temps, puisqu’une semaine rebond a lieu en janvier pour un bilan après un 1</a:t>
            </a:r>
            <a:r>
              <a:rPr lang="fr-FR" sz="2000" baseline="30000" dirty="0">
                <a:solidFill>
                  <a:srgbClr val="000000"/>
                </a:solidFill>
                <a:ea typeface="Arial"/>
                <a:cs typeface="Arial"/>
                <a:sym typeface="Arial"/>
              </a:rPr>
              <a:t>er</a:t>
            </a:r>
            <a:r>
              <a:rPr lang="fr-FR" sz="2000" dirty="0">
                <a:solidFill>
                  <a:srgbClr val="000000"/>
                </a:solidFill>
                <a:ea typeface="Arial"/>
                <a:cs typeface="Arial"/>
                <a:sym typeface="Arial"/>
              </a:rPr>
              <a:t> semestre à l’université !</a:t>
            </a:r>
            <a:endParaRPr sz="2800" dirty="0"/>
          </a:p>
        </p:txBody>
      </p:sp>
      <p:pic>
        <p:nvPicPr>
          <p:cNvPr id="395" name="Google Shape;395;p55"/>
          <p:cNvPicPr preferRelativeResize="0"/>
          <p:nvPr/>
        </p:nvPicPr>
        <p:blipFill rotWithShape="1">
          <a:blip r:embed="rId3">
            <a:alphaModFix/>
          </a:blip>
          <a:srcRect/>
          <a:stretch/>
        </p:blipFill>
        <p:spPr>
          <a:xfrm>
            <a:off x="3651033" y="3665082"/>
            <a:ext cx="2342481" cy="1561655"/>
          </a:xfrm>
          <a:prstGeom prst="rect">
            <a:avLst/>
          </a:prstGeom>
          <a:noFill/>
          <a:ln>
            <a:noFill/>
          </a:ln>
          <a:effectLst>
            <a:outerShdw blurRad="292100" dist="139700" dir="2700000" algn="tl" rotWithShape="0">
              <a:srgbClr val="333333">
                <a:alpha val="64705"/>
              </a:srgbClr>
            </a:outerShdw>
          </a:effectLst>
        </p:spPr>
      </p:pic>
      <p:pic>
        <p:nvPicPr>
          <p:cNvPr id="396" name="Google Shape;396;p55"/>
          <p:cNvPicPr preferRelativeResize="0"/>
          <p:nvPr/>
        </p:nvPicPr>
        <p:blipFill rotWithShape="1">
          <a:blip r:embed="rId4">
            <a:alphaModFix/>
          </a:blip>
          <a:srcRect/>
          <a:stretch/>
        </p:blipFill>
        <p:spPr>
          <a:xfrm>
            <a:off x="1104681" y="3683731"/>
            <a:ext cx="2309467" cy="1539645"/>
          </a:xfrm>
          <a:prstGeom prst="rect">
            <a:avLst/>
          </a:prstGeom>
          <a:noFill/>
          <a:ln>
            <a:noFill/>
          </a:ln>
          <a:effectLst>
            <a:outerShdw blurRad="190500" algn="tl" rotWithShape="0">
              <a:srgbClr val="000000">
                <a:alpha val="69803"/>
              </a:srgbClr>
            </a:outerShdw>
          </a:effectLst>
        </p:spPr>
      </p:pic>
      <p:pic>
        <p:nvPicPr>
          <p:cNvPr id="397" name="Google Shape;397;p55"/>
          <p:cNvPicPr preferRelativeResize="0"/>
          <p:nvPr/>
        </p:nvPicPr>
        <p:blipFill rotWithShape="1">
          <a:blip r:embed="rId5">
            <a:alphaModFix/>
          </a:blip>
          <a:srcRect/>
          <a:stretch/>
        </p:blipFill>
        <p:spPr>
          <a:xfrm>
            <a:off x="6230398" y="3683732"/>
            <a:ext cx="2070873" cy="1557297"/>
          </a:xfrm>
          <a:prstGeom prst="rect">
            <a:avLst/>
          </a:prstGeom>
          <a:noFill/>
          <a:ln>
            <a:noFill/>
          </a:ln>
          <a:effectLst>
            <a:outerShdw blurRad="292100" dist="139700" dir="2700000" algn="tl" rotWithShape="0">
              <a:srgbClr val="333333">
                <a:alpha val="64705"/>
              </a:srgbClr>
            </a:outerShdw>
          </a:effectLst>
        </p:spPr>
      </p:pic>
      <p:pic>
        <p:nvPicPr>
          <p:cNvPr id="398" name="Google Shape;398;p55"/>
          <p:cNvPicPr preferRelativeResize="0"/>
          <p:nvPr/>
        </p:nvPicPr>
        <p:blipFill rotWithShape="1">
          <a:blip r:embed="rId6">
            <a:alphaModFix/>
          </a:blip>
          <a:srcRect/>
          <a:stretch/>
        </p:blipFill>
        <p:spPr>
          <a:xfrm>
            <a:off x="8538155" y="3662115"/>
            <a:ext cx="2305877" cy="1537251"/>
          </a:xfrm>
          <a:prstGeom prst="rect">
            <a:avLst/>
          </a:prstGeom>
          <a:noFill/>
          <a:ln>
            <a:noFill/>
          </a:ln>
          <a:effectLst>
            <a:outerShdw blurRad="292100" dist="139700" dir="2700000" algn="tl" rotWithShape="0">
              <a:srgbClr val="333333">
                <a:alpha val="64705"/>
              </a:srgbClr>
            </a:outerShdw>
          </a:effectLst>
        </p:spPr>
      </p:pic>
      <p:sp>
        <p:nvSpPr>
          <p:cNvPr id="399" name="Google Shape;399;p55"/>
          <p:cNvSpPr txBox="1"/>
          <p:nvPr/>
        </p:nvSpPr>
        <p:spPr>
          <a:xfrm>
            <a:off x="1104681" y="5366327"/>
            <a:ext cx="2309467" cy="266622"/>
          </a:xfrm>
          <a:prstGeom prst="rect">
            <a:avLst/>
          </a:prstGeom>
          <a:noFill/>
          <a:ln>
            <a:noFill/>
          </a:ln>
        </p:spPr>
        <p:txBody>
          <a:bodyPr spcFirstLastPara="1" wrap="square" lIns="121900" tIns="60933" rIns="121900" bIns="60933" anchor="t" anchorCtr="0">
            <a:spAutoFit/>
          </a:bodyPr>
          <a:lstStyle/>
          <a:p>
            <a:pPr algn="ctr"/>
            <a:r>
              <a:rPr lang="fr-FR" sz="933" b="1" dirty="0">
                <a:solidFill>
                  <a:srgbClr val="000000"/>
                </a:solidFill>
                <a:latin typeface="Arial"/>
                <a:ea typeface="Arial"/>
                <a:cs typeface="Arial"/>
                <a:sym typeface="Arial"/>
              </a:rPr>
              <a:t>Course d’orientation</a:t>
            </a:r>
            <a:endParaRPr sz="2400" dirty="0"/>
          </a:p>
        </p:txBody>
      </p:sp>
      <p:sp>
        <p:nvSpPr>
          <p:cNvPr id="400" name="Google Shape;400;p55"/>
          <p:cNvSpPr txBox="1"/>
          <p:nvPr/>
        </p:nvSpPr>
        <p:spPr>
          <a:xfrm>
            <a:off x="3496900" y="5339091"/>
            <a:ext cx="2309467" cy="266622"/>
          </a:xfrm>
          <a:prstGeom prst="rect">
            <a:avLst/>
          </a:prstGeom>
          <a:noFill/>
          <a:ln>
            <a:noFill/>
          </a:ln>
        </p:spPr>
        <p:txBody>
          <a:bodyPr spcFirstLastPara="1" wrap="square" lIns="121900" tIns="60933" rIns="121900" bIns="60933" anchor="t" anchorCtr="0">
            <a:spAutoFit/>
          </a:bodyPr>
          <a:lstStyle/>
          <a:p>
            <a:pPr algn="ctr"/>
            <a:r>
              <a:rPr lang="fr-FR" sz="933" b="1" dirty="0">
                <a:solidFill>
                  <a:srgbClr val="000000"/>
                </a:solidFill>
                <a:latin typeface="Arial"/>
                <a:ea typeface="Arial"/>
                <a:cs typeface="Arial"/>
                <a:sym typeface="Arial"/>
              </a:rPr>
              <a:t>Jeux sportifs</a:t>
            </a:r>
            <a:endParaRPr sz="2400" dirty="0"/>
          </a:p>
        </p:txBody>
      </p:sp>
      <p:sp>
        <p:nvSpPr>
          <p:cNvPr id="401" name="Google Shape;401;p55"/>
          <p:cNvSpPr txBox="1"/>
          <p:nvPr/>
        </p:nvSpPr>
        <p:spPr>
          <a:xfrm>
            <a:off x="5991804" y="5321091"/>
            <a:ext cx="2309467" cy="266622"/>
          </a:xfrm>
          <a:prstGeom prst="rect">
            <a:avLst/>
          </a:prstGeom>
          <a:noFill/>
          <a:ln>
            <a:noFill/>
          </a:ln>
        </p:spPr>
        <p:txBody>
          <a:bodyPr spcFirstLastPara="1" wrap="square" lIns="121900" tIns="60933" rIns="121900" bIns="60933" anchor="t" anchorCtr="0">
            <a:spAutoFit/>
          </a:bodyPr>
          <a:lstStyle/>
          <a:p>
            <a:pPr algn="ctr"/>
            <a:r>
              <a:rPr lang="fr-FR" sz="933" b="1" dirty="0">
                <a:solidFill>
                  <a:srgbClr val="000000"/>
                </a:solidFill>
                <a:latin typeface="Arial"/>
                <a:ea typeface="Arial"/>
                <a:cs typeface="Arial"/>
                <a:sym typeface="Arial"/>
              </a:rPr>
              <a:t>Esprit de cohésion</a:t>
            </a:r>
            <a:endParaRPr sz="2400" dirty="0"/>
          </a:p>
        </p:txBody>
      </p:sp>
      <p:sp>
        <p:nvSpPr>
          <p:cNvPr id="402" name="Google Shape;402;p55"/>
          <p:cNvSpPr txBox="1"/>
          <p:nvPr/>
        </p:nvSpPr>
        <p:spPr>
          <a:xfrm>
            <a:off x="8538155" y="5306628"/>
            <a:ext cx="2309467" cy="266622"/>
          </a:xfrm>
          <a:prstGeom prst="rect">
            <a:avLst/>
          </a:prstGeom>
          <a:noFill/>
          <a:ln>
            <a:noFill/>
          </a:ln>
        </p:spPr>
        <p:txBody>
          <a:bodyPr spcFirstLastPara="1" wrap="square" lIns="121900" tIns="60933" rIns="121900" bIns="60933" anchor="t" anchorCtr="0">
            <a:spAutoFit/>
          </a:bodyPr>
          <a:lstStyle/>
          <a:p>
            <a:pPr algn="ctr"/>
            <a:r>
              <a:rPr lang="fr-FR" sz="933" b="1" dirty="0">
                <a:solidFill>
                  <a:srgbClr val="000000"/>
                </a:solidFill>
                <a:latin typeface="Arial"/>
                <a:ea typeface="Arial"/>
                <a:cs typeface="Arial"/>
                <a:sym typeface="Arial"/>
              </a:rPr>
              <a:t>Mot d’accueil du Directeur</a:t>
            </a:r>
            <a:endParaRPr sz="2400" dirty="0"/>
          </a:p>
        </p:txBody>
      </p:sp>
    </p:spTree>
    <p:extLst>
      <p:ext uri="{BB962C8B-B14F-4D97-AF65-F5344CB8AC3E}">
        <p14:creationId xmlns:p14="http://schemas.microsoft.com/office/powerpoint/2010/main" val="585081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3"/>
                                        </p:tgtEl>
                                        <p:attrNameLst>
                                          <p:attrName>style.visibility</p:attrName>
                                        </p:attrNameLst>
                                      </p:cBhvr>
                                      <p:to>
                                        <p:strVal val="visible"/>
                                      </p:to>
                                    </p:set>
                                    <p:animEffect transition="in" filter="fade">
                                      <p:cBhvr>
                                        <p:cTn id="7" dur="500"/>
                                        <p:tgtEl>
                                          <p:spTgt spid="3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4"/>
                                        </p:tgtEl>
                                        <p:attrNameLst>
                                          <p:attrName>style.visibility</p:attrName>
                                        </p:attrNameLst>
                                      </p:cBhvr>
                                      <p:to>
                                        <p:strVal val="visible"/>
                                      </p:to>
                                    </p:set>
                                    <p:animEffect transition="in" filter="fade">
                                      <p:cBhvr>
                                        <p:cTn id="12" dur="500"/>
                                        <p:tgtEl>
                                          <p:spTgt spid="39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96"/>
                                        </p:tgtEl>
                                        <p:attrNameLst>
                                          <p:attrName>style.visibility</p:attrName>
                                        </p:attrNameLst>
                                      </p:cBhvr>
                                      <p:to>
                                        <p:strVal val="visible"/>
                                      </p:to>
                                    </p:set>
                                    <p:animEffect transition="in" filter="fade">
                                      <p:cBhvr>
                                        <p:cTn id="17" dur="500"/>
                                        <p:tgtEl>
                                          <p:spTgt spid="39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99"/>
                                        </p:tgtEl>
                                        <p:attrNameLst>
                                          <p:attrName>style.visibility</p:attrName>
                                        </p:attrNameLst>
                                      </p:cBhvr>
                                      <p:to>
                                        <p:strVal val="visible"/>
                                      </p:to>
                                    </p:set>
                                    <p:animEffect transition="in" filter="fade">
                                      <p:cBhvr>
                                        <p:cTn id="22" dur="500"/>
                                        <p:tgtEl>
                                          <p:spTgt spid="39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95"/>
                                        </p:tgtEl>
                                        <p:attrNameLst>
                                          <p:attrName>style.visibility</p:attrName>
                                        </p:attrNameLst>
                                      </p:cBhvr>
                                      <p:to>
                                        <p:strVal val="visible"/>
                                      </p:to>
                                    </p:set>
                                    <p:animEffect transition="in" filter="fade">
                                      <p:cBhvr>
                                        <p:cTn id="27" dur="500"/>
                                        <p:tgtEl>
                                          <p:spTgt spid="39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00"/>
                                        </p:tgtEl>
                                        <p:attrNameLst>
                                          <p:attrName>style.visibility</p:attrName>
                                        </p:attrNameLst>
                                      </p:cBhvr>
                                      <p:to>
                                        <p:strVal val="visible"/>
                                      </p:to>
                                    </p:set>
                                    <p:animEffect transition="in" filter="fade">
                                      <p:cBhvr>
                                        <p:cTn id="32" dur="500"/>
                                        <p:tgtEl>
                                          <p:spTgt spid="40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97"/>
                                        </p:tgtEl>
                                        <p:attrNameLst>
                                          <p:attrName>style.visibility</p:attrName>
                                        </p:attrNameLst>
                                      </p:cBhvr>
                                      <p:to>
                                        <p:strVal val="visible"/>
                                      </p:to>
                                    </p:set>
                                    <p:animEffect transition="in" filter="fade">
                                      <p:cBhvr>
                                        <p:cTn id="37" dur="500"/>
                                        <p:tgtEl>
                                          <p:spTgt spid="39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01"/>
                                        </p:tgtEl>
                                        <p:attrNameLst>
                                          <p:attrName>style.visibility</p:attrName>
                                        </p:attrNameLst>
                                      </p:cBhvr>
                                      <p:to>
                                        <p:strVal val="visible"/>
                                      </p:to>
                                    </p:set>
                                    <p:animEffect transition="in" filter="fade">
                                      <p:cBhvr>
                                        <p:cTn id="42" dur="500"/>
                                        <p:tgtEl>
                                          <p:spTgt spid="40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98"/>
                                        </p:tgtEl>
                                        <p:attrNameLst>
                                          <p:attrName>style.visibility</p:attrName>
                                        </p:attrNameLst>
                                      </p:cBhvr>
                                      <p:to>
                                        <p:strVal val="visible"/>
                                      </p:to>
                                    </p:set>
                                    <p:animEffect transition="in" filter="fade">
                                      <p:cBhvr>
                                        <p:cTn id="47" dur="500"/>
                                        <p:tgtEl>
                                          <p:spTgt spid="39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02"/>
                                        </p:tgtEl>
                                        <p:attrNameLst>
                                          <p:attrName>style.visibility</p:attrName>
                                        </p:attrNameLst>
                                      </p:cBhvr>
                                      <p:to>
                                        <p:strVal val="visible"/>
                                      </p:to>
                                    </p:set>
                                    <p:animEffect transition="in" filter="fade">
                                      <p:cBhvr>
                                        <p:cTn id="52" dur="500"/>
                                        <p:tgtEl>
                                          <p:spTgt spid="4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 grpId="0"/>
      <p:bldP spid="394" grpId="0"/>
      <p:bldP spid="399" grpId="0"/>
      <p:bldP spid="400" grpId="0"/>
      <p:bldP spid="401" grpId="0"/>
      <p:bldP spid="40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9" name="Google Shape;409;p56"/>
          <p:cNvSpPr txBox="1"/>
          <p:nvPr/>
        </p:nvSpPr>
        <p:spPr>
          <a:xfrm>
            <a:off x="671443" y="283974"/>
            <a:ext cx="11061148" cy="800165"/>
          </a:xfrm>
          <a:prstGeom prst="rect">
            <a:avLst/>
          </a:prstGeom>
          <a:noFill/>
          <a:ln>
            <a:noFill/>
          </a:ln>
        </p:spPr>
        <p:txBody>
          <a:bodyPr spcFirstLastPara="1" wrap="square" lIns="121900" tIns="60933" rIns="121900" bIns="60933" anchor="t" anchorCtr="0">
            <a:spAutoFit/>
          </a:bodyPr>
          <a:lstStyle/>
          <a:p>
            <a:pPr algn="ctr"/>
            <a:r>
              <a:rPr lang="fr-FR" sz="4400" b="1" u="sng" dirty="0">
                <a:solidFill>
                  <a:srgbClr val="000000"/>
                </a:solidFill>
                <a:ea typeface="Arial"/>
                <a:cs typeface="Arial"/>
                <a:sym typeface="Arial"/>
              </a:rPr>
              <a:t>Vie étudiante </a:t>
            </a:r>
            <a:endParaRPr sz="3600" dirty="0"/>
          </a:p>
        </p:txBody>
      </p:sp>
      <p:pic>
        <p:nvPicPr>
          <p:cNvPr id="411" name="Google Shape;411;p56"/>
          <p:cNvPicPr preferRelativeResize="0"/>
          <p:nvPr/>
        </p:nvPicPr>
        <p:blipFill rotWithShape="1">
          <a:blip r:embed="rId3">
            <a:alphaModFix/>
          </a:blip>
          <a:srcRect/>
          <a:stretch/>
        </p:blipFill>
        <p:spPr>
          <a:xfrm>
            <a:off x="4359591" y="3002732"/>
            <a:ext cx="2713978" cy="1816723"/>
          </a:xfrm>
          <a:prstGeom prst="rect">
            <a:avLst/>
          </a:prstGeom>
          <a:noFill/>
          <a:ln>
            <a:noFill/>
          </a:ln>
          <a:effectLst>
            <a:outerShdw blurRad="292100" dist="139700" dir="2700000" algn="tl" rotWithShape="0">
              <a:srgbClr val="333333">
                <a:alpha val="64705"/>
              </a:srgbClr>
            </a:outerShdw>
          </a:effectLst>
        </p:spPr>
      </p:pic>
      <p:sp>
        <p:nvSpPr>
          <p:cNvPr id="416" name="Google Shape;416;p56"/>
          <p:cNvSpPr txBox="1"/>
          <p:nvPr/>
        </p:nvSpPr>
        <p:spPr>
          <a:xfrm>
            <a:off x="481380" y="5327466"/>
            <a:ext cx="8008197" cy="553943"/>
          </a:xfrm>
          <a:prstGeom prst="rect">
            <a:avLst/>
          </a:prstGeom>
          <a:noFill/>
          <a:ln>
            <a:noFill/>
          </a:ln>
        </p:spPr>
        <p:txBody>
          <a:bodyPr spcFirstLastPara="1" wrap="square" lIns="121900" tIns="60933" rIns="121900" bIns="60933" anchor="t" anchorCtr="0">
            <a:spAutoFit/>
          </a:bodyPr>
          <a:lstStyle/>
          <a:p>
            <a:r>
              <a:rPr lang="fr-FR" sz="2800" dirty="0">
                <a:solidFill>
                  <a:srgbClr val="000000"/>
                </a:solidFill>
                <a:ea typeface="Arial"/>
                <a:cs typeface="Arial"/>
                <a:sym typeface="Arial"/>
              </a:rPr>
              <a:t>Les STAPSIATES : Association des étudiants en STAPS</a:t>
            </a:r>
            <a:endParaRPr sz="2800" dirty="0"/>
          </a:p>
        </p:txBody>
      </p:sp>
      <p:sp>
        <p:nvSpPr>
          <p:cNvPr id="12" name="Google Shape;410;p56">
            <a:extLst>
              <a:ext uri="{FF2B5EF4-FFF2-40B4-BE49-F238E27FC236}">
                <a16:creationId xmlns:a16="http://schemas.microsoft.com/office/drawing/2014/main" id="{525AFD75-C866-479D-9756-5990E72AF299}"/>
              </a:ext>
            </a:extLst>
          </p:cNvPr>
          <p:cNvSpPr txBox="1"/>
          <p:nvPr/>
        </p:nvSpPr>
        <p:spPr>
          <a:xfrm>
            <a:off x="230175" y="1116874"/>
            <a:ext cx="11804073" cy="2605915"/>
          </a:xfrm>
          <a:prstGeom prst="rect">
            <a:avLst/>
          </a:prstGeom>
          <a:noFill/>
          <a:ln>
            <a:noFill/>
          </a:ln>
        </p:spPr>
        <p:txBody>
          <a:bodyPr spcFirstLastPara="1" wrap="square" lIns="121900" tIns="60933" rIns="121900" bIns="60933" anchor="t" anchorCtr="0">
            <a:spAutoFit/>
          </a:bodyPr>
          <a:lstStyle/>
          <a:p>
            <a:pPr algn="ctr"/>
            <a:r>
              <a:rPr lang="fr-FR" sz="2800" b="1" dirty="0">
                <a:solidFill>
                  <a:srgbClr val="000000"/>
                </a:solidFill>
                <a:ea typeface="Arial"/>
                <a:cs typeface="Arial"/>
                <a:sym typeface="Arial"/>
              </a:rPr>
              <a:t>Les associations étudiantes </a:t>
            </a:r>
            <a:r>
              <a:rPr lang="fr-FR" sz="2000" b="1" dirty="0">
                <a:solidFill>
                  <a:srgbClr val="000000"/>
                </a:solidFill>
                <a:ea typeface="Arial"/>
                <a:cs typeface="Arial"/>
                <a:sym typeface="Arial"/>
              </a:rPr>
              <a:t>:</a:t>
            </a:r>
            <a:endParaRPr sz="2800" dirty="0"/>
          </a:p>
          <a:p>
            <a:pPr algn="ctr"/>
            <a:r>
              <a:rPr lang="fr-FR" sz="2000" dirty="0">
                <a:solidFill>
                  <a:srgbClr val="000000"/>
                </a:solidFill>
                <a:ea typeface="Arial"/>
                <a:cs typeface="Arial"/>
                <a:sym typeface="Arial"/>
              </a:rPr>
              <a:t> </a:t>
            </a:r>
            <a:endParaRPr sz="2800" dirty="0"/>
          </a:p>
          <a:p>
            <a:endParaRPr sz="2000" dirty="0">
              <a:solidFill>
                <a:srgbClr val="000000"/>
              </a:solidFill>
              <a:ea typeface="Arial"/>
              <a:cs typeface="Arial"/>
              <a:sym typeface="Arial"/>
            </a:endParaRPr>
          </a:p>
          <a:p>
            <a:r>
              <a:rPr lang="fr-FR" sz="2800" dirty="0">
                <a:solidFill>
                  <a:srgbClr val="000000"/>
                </a:solidFill>
                <a:ea typeface="Arial"/>
                <a:cs typeface="Arial"/>
                <a:sym typeface="Arial"/>
              </a:rPr>
              <a:t>Association </a:t>
            </a:r>
            <a:r>
              <a:rPr lang="fr-FR" sz="2800" dirty="0" err="1">
                <a:solidFill>
                  <a:srgbClr val="000000"/>
                </a:solidFill>
                <a:ea typeface="Arial"/>
                <a:cs typeface="Arial"/>
                <a:sym typeface="Arial"/>
              </a:rPr>
              <a:t>Péda’Go</a:t>
            </a:r>
            <a:r>
              <a:rPr lang="fr-FR" sz="2800" dirty="0">
                <a:solidFill>
                  <a:srgbClr val="000000"/>
                </a:solidFill>
                <a:ea typeface="Arial"/>
                <a:cs typeface="Arial"/>
                <a:sym typeface="Arial"/>
              </a:rPr>
              <a:t> en Sciences de</a:t>
            </a:r>
          </a:p>
          <a:p>
            <a:r>
              <a:rPr lang="fr-FR" sz="2800" dirty="0">
                <a:solidFill>
                  <a:srgbClr val="000000"/>
                </a:solidFill>
                <a:ea typeface="Arial"/>
                <a:cs typeface="Arial"/>
                <a:sym typeface="Arial"/>
              </a:rPr>
              <a:t> l’éducation </a:t>
            </a:r>
            <a:endParaRPr sz="2800" dirty="0"/>
          </a:p>
          <a:p>
            <a:endParaRPr sz="1867" dirty="0">
              <a:solidFill>
                <a:srgbClr val="000000"/>
              </a:solidFill>
              <a:latin typeface="Arial"/>
              <a:ea typeface="Arial"/>
              <a:cs typeface="Arial"/>
              <a:sym typeface="Arial"/>
            </a:endParaRPr>
          </a:p>
          <a:p>
            <a:pPr marL="380990" indent="-262460">
              <a:buClr>
                <a:srgbClr val="000000"/>
              </a:buClr>
              <a:buSzPts val="1400"/>
            </a:pPr>
            <a:endParaRPr sz="1867" dirty="0">
              <a:solidFill>
                <a:srgbClr val="000000"/>
              </a:solidFill>
              <a:latin typeface="Arial"/>
              <a:ea typeface="Arial"/>
              <a:cs typeface="Arial"/>
              <a:sym typeface="Arial"/>
            </a:endParaRPr>
          </a:p>
        </p:txBody>
      </p:sp>
      <p:pic>
        <p:nvPicPr>
          <p:cNvPr id="2" name="Image 1">
            <a:extLst>
              <a:ext uri="{FF2B5EF4-FFF2-40B4-BE49-F238E27FC236}">
                <a16:creationId xmlns:a16="http://schemas.microsoft.com/office/drawing/2014/main" id="{A4B30373-3597-4E13-BE4C-F755AEB72986}"/>
              </a:ext>
            </a:extLst>
          </p:cNvPr>
          <p:cNvPicPr>
            <a:picLocks noChangeAspect="1"/>
          </p:cNvPicPr>
          <p:nvPr/>
        </p:nvPicPr>
        <p:blipFill>
          <a:blip r:embed="rId4"/>
          <a:stretch>
            <a:fillRect/>
          </a:stretch>
        </p:blipFill>
        <p:spPr>
          <a:xfrm>
            <a:off x="7273232" y="1597429"/>
            <a:ext cx="4688593" cy="2605914"/>
          </a:xfrm>
          <a:prstGeom prst="rect">
            <a:avLst/>
          </a:prstGeom>
        </p:spPr>
      </p:pic>
      <p:pic>
        <p:nvPicPr>
          <p:cNvPr id="3" name="Image 2">
            <a:extLst>
              <a:ext uri="{FF2B5EF4-FFF2-40B4-BE49-F238E27FC236}">
                <a16:creationId xmlns:a16="http://schemas.microsoft.com/office/drawing/2014/main" id="{336F74F7-CD15-41D1-B793-76AA00CDF76A}"/>
              </a:ext>
            </a:extLst>
          </p:cNvPr>
          <p:cNvPicPr>
            <a:picLocks noChangeAspect="1"/>
          </p:cNvPicPr>
          <p:nvPr/>
        </p:nvPicPr>
        <p:blipFill>
          <a:blip r:embed="rId5"/>
          <a:stretch>
            <a:fillRect/>
          </a:stretch>
        </p:blipFill>
        <p:spPr>
          <a:xfrm>
            <a:off x="9543602" y="4819455"/>
            <a:ext cx="1382047" cy="1715268"/>
          </a:xfrm>
          <a:prstGeom prst="rect">
            <a:avLst/>
          </a:prstGeom>
        </p:spPr>
      </p:pic>
    </p:spTree>
    <p:extLst>
      <p:ext uri="{BB962C8B-B14F-4D97-AF65-F5344CB8AC3E}">
        <p14:creationId xmlns:p14="http://schemas.microsoft.com/office/powerpoint/2010/main" val="2165857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
                                        </p:tgtEl>
                                        <p:attrNameLst>
                                          <p:attrName>style.visibility</p:attrName>
                                        </p:attrNameLst>
                                      </p:cBhvr>
                                      <p:to>
                                        <p:strVal val="visible"/>
                                      </p:to>
                                    </p:set>
                                    <p:animEffect transition="in" filter="fade">
                                      <p:cBhvr>
                                        <p:cTn id="7" dur="500"/>
                                        <p:tgtEl>
                                          <p:spTgt spid="40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11"/>
                                        </p:tgtEl>
                                        <p:attrNameLst>
                                          <p:attrName>style.visibility</p:attrName>
                                        </p:attrNameLst>
                                      </p:cBhvr>
                                      <p:to>
                                        <p:strVal val="visible"/>
                                      </p:to>
                                    </p:set>
                                    <p:animEffect transition="in" filter="fade">
                                      <p:cBhvr>
                                        <p:cTn id="23" dur="500"/>
                                        <p:tgtEl>
                                          <p:spTgt spid="4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16"/>
                                        </p:tgtEl>
                                        <p:attrNameLst>
                                          <p:attrName>style.visibility</p:attrName>
                                        </p:attrNameLst>
                                      </p:cBhvr>
                                      <p:to>
                                        <p:strVal val="visible"/>
                                      </p:to>
                                    </p:set>
                                    <p:animEffect transition="in" filter="fade">
                                      <p:cBhvr>
                                        <p:cTn id="28" dur="500"/>
                                        <p:tgtEl>
                                          <p:spTgt spid="416"/>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500" fill="hold"/>
                                        <p:tgtEl>
                                          <p:spTgt spid="3"/>
                                        </p:tgtEl>
                                        <p:attrNameLst>
                                          <p:attrName>ppt_x</p:attrName>
                                        </p:attrNameLst>
                                      </p:cBhvr>
                                      <p:tavLst>
                                        <p:tav tm="0">
                                          <p:val>
                                            <p:strVal val="#ppt_x"/>
                                          </p:val>
                                        </p:tav>
                                        <p:tav tm="100000">
                                          <p:val>
                                            <p:strVal val="#ppt_x"/>
                                          </p:val>
                                        </p:tav>
                                      </p:tavLst>
                                    </p:anim>
                                    <p:anim calcmode="lin" valueType="num">
                                      <p:cBhvr additive="base">
                                        <p:cTn id="3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 grpId="0"/>
      <p:bldP spid="416" grpId="0"/>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2" name="Google Shape;422;p57"/>
          <p:cNvSpPr txBox="1"/>
          <p:nvPr/>
        </p:nvSpPr>
        <p:spPr>
          <a:xfrm>
            <a:off x="671443" y="604921"/>
            <a:ext cx="11061148" cy="800165"/>
          </a:xfrm>
          <a:prstGeom prst="rect">
            <a:avLst/>
          </a:prstGeom>
          <a:noFill/>
          <a:ln>
            <a:noFill/>
          </a:ln>
        </p:spPr>
        <p:txBody>
          <a:bodyPr spcFirstLastPara="1" wrap="square" lIns="121900" tIns="60933" rIns="121900" bIns="60933" anchor="t" anchorCtr="0">
            <a:spAutoFit/>
          </a:bodyPr>
          <a:lstStyle/>
          <a:p>
            <a:pPr algn="ctr"/>
            <a:r>
              <a:rPr lang="fr-FR" sz="4400" b="1" u="sng" dirty="0">
                <a:solidFill>
                  <a:srgbClr val="000000"/>
                </a:solidFill>
                <a:ea typeface="Arial"/>
                <a:cs typeface="Arial"/>
                <a:sym typeface="Arial"/>
              </a:rPr>
              <a:t>Vie étudiante </a:t>
            </a:r>
            <a:endParaRPr sz="3600" dirty="0"/>
          </a:p>
        </p:txBody>
      </p:sp>
      <p:sp>
        <p:nvSpPr>
          <p:cNvPr id="423" name="Google Shape;423;p57"/>
          <p:cNvSpPr txBox="1"/>
          <p:nvPr/>
        </p:nvSpPr>
        <p:spPr>
          <a:xfrm>
            <a:off x="277091" y="1856510"/>
            <a:ext cx="11665528" cy="1929000"/>
          </a:xfrm>
          <a:prstGeom prst="rect">
            <a:avLst/>
          </a:prstGeom>
          <a:noFill/>
          <a:ln>
            <a:noFill/>
          </a:ln>
        </p:spPr>
        <p:txBody>
          <a:bodyPr spcFirstLastPara="1" wrap="square" lIns="121900" tIns="60933" rIns="121900" bIns="60933" anchor="t" anchorCtr="0">
            <a:spAutoFit/>
          </a:bodyPr>
          <a:lstStyle/>
          <a:p>
            <a:pPr algn="ctr"/>
            <a:r>
              <a:rPr lang="fr-FR" sz="2400" b="1" dirty="0">
                <a:solidFill>
                  <a:srgbClr val="000000"/>
                </a:solidFill>
                <a:ea typeface="Arial"/>
                <a:cs typeface="Arial"/>
                <a:sym typeface="Arial"/>
              </a:rPr>
              <a:t>Conseil Consultatif Etudiant</a:t>
            </a:r>
            <a:endParaRPr sz="2400" dirty="0"/>
          </a:p>
          <a:p>
            <a:endParaRPr sz="1867" dirty="0">
              <a:solidFill>
                <a:srgbClr val="000000"/>
              </a:solidFill>
              <a:latin typeface="Arial"/>
              <a:ea typeface="Arial"/>
              <a:cs typeface="Arial"/>
              <a:sym typeface="Arial"/>
            </a:endParaRPr>
          </a:p>
          <a:p>
            <a:r>
              <a:rPr lang="fr-FR" sz="1867" dirty="0">
                <a:solidFill>
                  <a:srgbClr val="000000"/>
                </a:solidFill>
                <a:ea typeface="Arial"/>
                <a:cs typeface="Arial"/>
                <a:sym typeface="Arial"/>
              </a:rPr>
              <a:t>L’objectif de ce conseil est de donner la possibilité aux étudiants de participer de façon plus active à la vie de la composante, de proposer des actions mais aussi de favoriser la communication et la collaboration entre étudiants et enseignants : consultation sur certaines questions, échanges et réflexions partagées.</a:t>
            </a:r>
            <a:endParaRPr sz="2400" dirty="0"/>
          </a:p>
          <a:p>
            <a:r>
              <a:rPr lang="fr-FR" sz="1867" dirty="0">
                <a:solidFill>
                  <a:srgbClr val="000000"/>
                </a:solidFill>
                <a:latin typeface="Arial"/>
                <a:ea typeface="Arial"/>
                <a:cs typeface="Arial"/>
                <a:sym typeface="Arial"/>
              </a:rPr>
              <a:t> </a:t>
            </a:r>
            <a:endParaRPr sz="2400" dirty="0"/>
          </a:p>
        </p:txBody>
      </p:sp>
      <p:pic>
        <p:nvPicPr>
          <p:cNvPr id="424" name="Google Shape;424;p57"/>
          <p:cNvPicPr preferRelativeResize="0"/>
          <p:nvPr/>
        </p:nvPicPr>
        <p:blipFill rotWithShape="1">
          <a:blip r:embed="rId3">
            <a:alphaModFix/>
          </a:blip>
          <a:srcRect/>
          <a:stretch/>
        </p:blipFill>
        <p:spPr>
          <a:xfrm>
            <a:off x="514319" y="3552152"/>
            <a:ext cx="3490191" cy="2326793"/>
          </a:xfrm>
          <a:prstGeom prst="rect">
            <a:avLst/>
          </a:prstGeom>
          <a:noFill/>
          <a:ln>
            <a:noFill/>
          </a:ln>
          <a:effectLst>
            <a:outerShdw blurRad="292100" dist="139700" dir="2700000" algn="tl" rotWithShape="0">
              <a:srgbClr val="333333">
                <a:alpha val="64705"/>
              </a:srgbClr>
            </a:outerShdw>
          </a:effectLst>
        </p:spPr>
      </p:pic>
      <p:pic>
        <p:nvPicPr>
          <p:cNvPr id="425" name="Google Shape;425;p57"/>
          <p:cNvPicPr preferRelativeResize="0"/>
          <p:nvPr/>
        </p:nvPicPr>
        <p:blipFill rotWithShape="1">
          <a:blip r:embed="rId4">
            <a:alphaModFix/>
          </a:blip>
          <a:srcRect/>
          <a:stretch/>
        </p:blipFill>
        <p:spPr>
          <a:xfrm>
            <a:off x="4387401" y="3552151"/>
            <a:ext cx="3431601" cy="2287733"/>
          </a:xfrm>
          <a:prstGeom prst="rect">
            <a:avLst/>
          </a:prstGeom>
          <a:noFill/>
          <a:ln>
            <a:noFill/>
          </a:ln>
          <a:effectLst>
            <a:outerShdw blurRad="292100" dist="139700" dir="2700000" algn="tl" rotWithShape="0">
              <a:srgbClr val="333333">
                <a:alpha val="64705"/>
              </a:srgbClr>
            </a:outerShdw>
          </a:effectLst>
        </p:spPr>
      </p:pic>
      <p:pic>
        <p:nvPicPr>
          <p:cNvPr id="426" name="Google Shape;426;p57"/>
          <p:cNvPicPr preferRelativeResize="0"/>
          <p:nvPr/>
        </p:nvPicPr>
        <p:blipFill rotWithShape="1">
          <a:blip r:embed="rId5">
            <a:alphaModFix/>
          </a:blip>
          <a:srcRect/>
          <a:stretch/>
        </p:blipFill>
        <p:spPr>
          <a:xfrm>
            <a:off x="8201892" y="3552151"/>
            <a:ext cx="3432971" cy="2288647"/>
          </a:xfrm>
          <a:prstGeom prst="rect">
            <a:avLst/>
          </a:prstGeom>
          <a:noFill/>
          <a:ln>
            <a:noFill/>
          </a:ln>
          <a:effectLst>
            <a:outerShdw blurRad="292100" dist="139700" dir="2700000" algn="tl" rotWithShape="0">
              <a:srgbClr val="333333">
                <a:alpha val="64705"/>
              </a:srgbClr>
            </a:outerShdw>
          </a:effectLst>
        </p:spPr>
      </p:pic>
    </p:spTree>
    <p:extLst>
      <p:ext uri="{BB962C8B-B14F-4D97-AF65-F5344CB8AC3E}">
        <p14:creationId xmlns:p14="http://schemas.microsoft.com/office/powerpoint/2010/main" val="190655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2"/>
                                        </p:tgtEl>
                                        <p:attrNameLst>
                                          <p:attrName>style.visibility</p:attrName>
                                        </p:attrNameLst>
                                      </p:cBhvr>
                                      <p:to>
                                        <p:strVal val="visible"/>
                                      </p:to>
                                    </p:set>
                                    <p:animEffect transition="in" filter="fade">
                                      <p:cBhvr>
                                        <p:cTn id="7" dur="500"/>
                                        <p:tgtEl>
                                          <p:spTgt spid="4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23"/>
                                        </p:tgtEl>
                                        <p:attrNameLst>
                                          <p:attrName>style.visibility</p:attrName>
                                        </p:attrNameLst>
                                      </p:cBhvr>
                                      <p:to>
                                        <p:strVal val="visible"/>
                                      </p:to>
                                    </p:set>
                                    <p:animEffect transition="in" filter="fade">
                                      <p:cBhvr>
                                        <p:cTn id="12" dur="500"/>
                                        <p:tgtEl>
                                          <p:spTgt spid="4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24"/>
                                        </p:tgtEl>
                                        <p:attrNameLst>
                                          <p:attrName>style.visibility</p:attrName>
                                        </p:attrNameLst>
                                      </p:cBhvr>
                                      <p:to>
                                        <p:strVal val="visible"/>
                                      </p:to>
                                    </p:set>
                                    <p:animEffect transition="in" filter="fade">
                                      <p:cBhvr>
                                        <p:cTn id="17" dur="500"/>
                                        <p:tgtEl>
                                          <p:spTgt spid="4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25"/>
                                        </p:tgtEl>
                                        <p:attrNameLst>
                                          <p:attrName>style.visibility</p:attrName>
                                        </p:attrNameLst>
                                      </p:cBhvr>
                                      <p:to>
                                        <p:strVal val="visible"/>
                                      </p:to>
                                    </p:set>
                                    <p:animEffect transition="in" filter="fade">
                                      <p:cBhvr>
                                        <p:cTn id="22" dur="500"/>
                                        <p:tgtEl>
                                          <p:spTgt spid="4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26"/>
                                        </p:tgtEl>
                                        <p:attrNameLst>
                                          <p:attrName>style.visibility</p:attrName>
                                        </p:attrNameLst>
                                      </p:cBhvr>
                                      <p:to>
                                        <p:strVal val="visible"/>
                                      </p:to>
                                    </p:set>
                                    <p:animEffect transition="in" filter="fade">
                                      <p:cBhvr>
                                        <p:cTn id="27" dur="500"/>
                                        <p:tgtEl>
                                          <p:spTgt spid="4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2" grpId="0"/>
      <p:bldP spid="42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2" name="Google Shape;432;p58"/>
          <p:cNvSpPr txBox="1"/>
          <p:nvPr/>
        </p:nvSpPr>
        <p:spPr>
          <a:xfrm>
            <a:off x="1039092" y="335665"/>
            <a:ext cx="10113817" cy="1969715"/>
          </a:xfrm>
          <a:prstGeom prst="rect">
            <a:avLst/>
          </a:prstGeom>
          <a:noFill/>
          <a:ln>
            <a:noFill/>
          </a:ln>
        </p:spPr>
        <p:txBody>
          <a:bodyPr spcFirstLastPara="1" wrap="square" lIns="121900" tIns="60933" rIns="121900" bIns="60933" anchor="t" anchorCtr="0">
            <a:spAutoFit/>
          </a:bodyPr>
          <a:lstStyle/>
          <a:p>
            <a:pPr algn="ctr"/>
            <a:r>
              <a:rPr lang="fr-FR" sz="6000" b="1" dirty="0">
                <a:solidFill>
                  <a:srgbClr val="000000"/>
                </a:solidFill>
                <a:ea typeface="Arial"/>
                <a:cs typeface="Arial"/>
                <a:sym typeface="Arial"/>
              </a:rPr>
              <a:t>Des interrogations ? Questionnements ? </a:t>
            </a:r>
            <a:endParaRPr sz="3200" b="1" dirty="0"/>
          </a:p>
        </p:txBody>
      </p:sp>
      <p:sp>
        <p:nvSpPr>
          <p:cNvPr id="433" name="Google Shape;433;p58"/>
          <p:cNvSpPr txBox="1"/>
          <p:nvPr/>
        </p:nvSpPr>
        <p:spPr>
          <a:xfrm>
            <a:off x="623727" y="3376588"/>
            <a:ext cx="6982692" cy="1579930"/>
          </a:xfrm>
          <a:prstGeom prst="rect">
            <a:avLst/>
          </a:prstGeom>
          <a:noFill/>
          <a:ln>
            <a:noFill/>
          </a:ln>
        </p:spPr>
        <p:txBody>
          <a:bodyPr spcFirstLastPara="1" wrap="square" lIns="121900" tIns="60933" rIns="121900" bIns="60933" anchor="t" anchorCtr="0">
            <a:spAutoFit/>
          </a:bodyPr>
          <a:lstStyle/>
          <a:p>
            <a:pPr lvl="0"/>
            <a:r>
              <a:rPr lang="fr-FR" sz="2000" dirty="0">
                <a:solidFill>
                  <a:srgbClr val="000000"/>
                </a:solidFill>
                <a:ea typeface="Arial"/>
                <a:cs typeface="Arial"/>
                <a:sym typeface="Arial"/>
              </a:rPr>
              <a:t>N’hésitez pas à vous rendre sur notre site internet : </a:t>
            </a:r>
            <a:r>
              <a:rPr lang="fr-FR" sz="2800" u="sng" dirty="0">
                <a:hlinkClick r:id="rId3"/>
              </a:rPr>
              <a:t>https://nouveau.univ-brest.fr/faculte-sports-education/</a:t>
            </a:r>
            <a:endParaRPr lang="fr-FR" sz="2800" u="sng" dirty="0"/>
          </a:p>
          <a:p>
            <a:pPr lvl="0"/>
            <a:endParaRPr sz="1867" dirty="0">
              <a:solidFill>
                <a:srgbClr val="000000"/>
              </a:solidFill>
              <a:latin typeface="Arial"/>
              <a:ea typeface="Arial"/>
              <a:cs typeface="Arial"/>
              <a:sym typeface="Arial"/>
            </a:endParaRPr>
          </a:p>
        </p:txBody>
      </p:sp>
      <p:pic>
        <p:nvPicPr>
          <p:cNvPr id="4" name="Image 3">
            <a:extLst>
              <a:ext uri="{FF2B5EF4-FFF2-40B4-BE49-F238E27FC236}">
                <a16:creationId xmlns:a16="http://schemas.microsoft.com/office/drawing/2014/main" id="{33EB9046-00C2-40FE-9518-AAFD143A040A}"/>
              </a:ext>
            </a:extLst>
          </p:cNvPr>
          <p:cNvPicPr>
            <a:picLocks noChangeAspect="1"/>
          </p:cNvPicPr>
          <p:nvPr/>
        </p:nvPicPr>
        <p:blipFill>
          <a:blip r:embed="rId4"/>
          <a:stretch>
            <a:fillRect/>
          </a:stretch>
        </p:blipFill>
        <p:spPr>
          <a:xfrm>
            <a:off x="7539759" y="2447013"/>
            <a:ext cx="3867149" cy="3867149"/>
          </a:xfrm>
          <a:prstGeom prst="rect">
            <a:avLst/>
          </a:prstGeom>
        </p:spPr>
      </p:pic>
    </p:spTree>
    <p:extLst>
      <p:ext uri="{BB962C8B-B14F-4D97-AF65-F5344CB8AC3E}">
        <p14:creationId xmlns:p14="http://schemas.microsoft.com/office/powerpoint/2010/main" val="15509854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pic>
        <p:nvPicPr>
          <p:cNvPr id="387" name="Google Shape;387;p18"/>
          <p:cNvPicPr preferRelativeResize="0"/>
          <p:nvPr/>
        </p:nvPicPr>
        <p:blipFill rotWithShape="1">
          <a:blip r:embed="rId3">
            <a:alphaModFix/>
          </a:blip>
          <a:srcRect/>
          <a:stretch/>
        </p:blipFill>
        <p:spPr>
          <a:xfrm>
            <a:off x="8959200" y="6280800"/>
            <a:ext cx="1791360" cy="474240"/>
          </a:xfrm>
          <a:prstGeom prst="rect">
            <a:avLst/>
          </a:prstGeom>
          <a:noFill/>
          <a:ln>
            <a:noFill/>
          </a:ln>
        </p:spPr>
      </p:pic>
      <p:sp>
        <p:nvSpPr>
          <p:cNvPr id="388" name="Google Shape;388;p18"/>
          <p:cNvSpPr/>
          <p:nvPr/>
        </p:nvSpPr>
        <p:spPr>
          <a:xfrm>
            <a:off x="314400" y="72480"/>
            <a:ext cx="11321280" cy="1008960"/>
          </a:xfrm>
          <a:prstGeom prst="rect">
            <a:avLst/>
          </a:prstGeom>
          <a:noFill/>
          <a:ln>
            <a:noFill/>
          </a:ln>
        </p:spPr>
        <p:txBody>
          <a:bodyPr spcFirstLastPara="1" wrap="square" lIns="120000" tIns="60000" rIns="120000" bIns="60000" anchor="ctr" anchorCtr="0">
            <a:noAutofit/>
          </a:bodyPr>
          <a:lstStyle/>
          <a:p>
            <a:pPr algn="ctr"/>
            <a:r>
              <a:rPr lang="fr-FR" sz="8000" dirty="0">
                <a:solidFill>
                  <a:srgbClr val="000000"/>
                </a:solidFill>
                <a:latin typeface="Calibri"/>
                <a:ea typeface="Calibri"/>
                <a:cs typeface="Calibri"/>
                <a:sym typeface="Calibri"/>
              </a:rPr>
              <a:t> </a:t>
            </a:r>
            <a:r>
              <a:rPr lang="fr-FR" sz="5867" b="1" dirty="0">
                <a:solidFill>
                  <a:srgbClr val="000000"/>
                </a:solidFill>
                <a:ea typeface="Calibri"/>
                <a:cs typeface="Calibri"/>
                <a:sym typeface="Calibri"/>
              </a:rPr>
              <a:t>Avez-vous des questions ? …</a:t>
            </a:r>
            <a:endParaRPr sz="5867" dirty="0">
              <a:solidFill>
                <a:schemeClr val="dk1"/>
              </a:solidFill>
              <a:latin typeface="Arial"/>
              <a:ea typeface="Arial"/>
              <a:cs typeface="Arial"/>
              <a:sym typeface="Arial"/>
            </a:endParaRPr>
          </a:p>
        </p:txBody>
      </p:sp>
      <p:pic>
        <p:nvPicPr>
          <p:cNvPr id="389" name="Google Shape;389;p18"/>
          <p:cNvPicPr preferRelativeResize="0"/>
          <p:nvPr/>
        </p:nvPicPr>
        <p:blipFill rotWithShape="1">
          <a:blip r:embed="rId4">
            <a:alphaModFix/>
          </a:blip>
          <a:srcRect/>
          <a:stretch/>
        </p:blipFill>
        <p:spPr>
          <a:xfrm>
            <a:off x="3311654" y="1922547"/>
            <a:ext cx="5326773" cy="355074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8"/>
                                        </p:tgtEl>
                                        <p:attrNameLst>
                                          <p:attrName>style.visibility</p:attrName>
                                        </p:attrNameLst>
                                      </p:cBhvr>
                                      <p:to>
                                        <p:strVal val="visible"/>
                                      </p:to>
                                    </p:set>
                                    <p:animEffect transition="in" filter="fade">
                                      <p:cBhvr>
                                        <p:cTn id="7" dur="500"/>
                                        <p:tgtEl>
                                          <p:spTgt spid="38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9"/>
                                        </p:tgtEl>
                                        <p:attrNameLst>
                                          <p:attrName>style.visibility</p:attrName>
                                        </p:attrNameLst>
                                      </p:cBhvr>
                                      <p:to>
                                        <p:strVal val="visible"/>
                                      </p:to>
                                    </p:set>
                                    <p:animEffect transition="in" filter="fade">
                                      <p:cBhvr>
                                        <p:cTn id="12" dur="500"/>
                                        <p:tgtEl>
                                          <p:spTgt spid="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274" name="Google Shape;274;p9"/>
          <p:cNvPicPr preferRelativeResize="0"/>
          <p:nvPr/>
        </p:nvPicPr>
        <p:blipFill rotWithShape="1">
          <a:blip r:embed="rId3">
            <a:alphaModFix/>
          </a:blip>
          <a:srcRect/>
          <a:stretch/>
        </p:blipFill>
        <p:spPr>
          <a:xfrm>
            <a:off x="8959200" y="6280800"/>
            <a:ext cx="1791360" cy="474240"/>
          </a:xfrm>
          <a:prstGeom prst="rect">
            <a:avLst/>
          </a:prstGeom>
          <a:noFill/>
          <a:ln>
            <a:noFill/>
          </a:ln>
        </p:spPr>
      </p:pic>
      <p:sp>
        <p:nvSpPr>
          <p:cNvPr id="275" name="Google Shape;275;p9"/>
          <p:cNvSpPr/>
          <p:nvPr/>
        </p:nvSpPr>
        <p:spPr>
          <a:xfrm>
            <a:off x="180624" y="471632"/>
            <a:ext cx="12011376" cy="2621192"/>
          </a:xfrm>
          <a:prstGeom prst="rect">
            <a:avLst/>
          </a:prstGeom>
          <a:noFill/>
          <a:ln>
            <a:noFill/>
          </a:ln>
        </p:spPr>
        <p:txBody>
          <a:bodyPr spcFirstLastPara="1" wrap="square" lIns="120000" tIns="60000" rIns="120000" bIns="60000" anchor="ctr" anchorCtr="0">
            <a:noAutofit/>
          </a:bodyPr>
          <a:lstStyle/>
          <a:p>
            <a:pPr algn="ctr"/>
            <a:r>
              <a:rPr lang="fr-FR" sz="5867" b="1" dirty="0">
                <a:solidFill>
                  <a:srgbClr val="000000"/>
                </a:solidFill>
                <a:latin typeface="Calibri"/>
                <a:ea typeface="Calibri"/>
                <a:cs typeface="Calibri"/>
                <a:sym typeface="Calibri"/>
              </a:rPr>
              <a:t>Présentation de la licence de Sciences de l’Éducation</a:t>
            </a:r>
          </a:p>
          <a:p>
            <a:pPr algn="ctr"/>
            <a:endParaRPr sz="2400" dirty="0"/>
          </a:p>
        </p:txBody>
      </p:sp>
      <p:sp>
        <p:nvSpPr>
          <p:cNvPr id="276" name="Google Shape;276;p9"/>
          <p:cNvSpPr/>
          <p:nvPr/>
        </p:nvSpPr>
        <p:spPr>
          <a:xfrm>
            <a:off x="194160" y="2045101"/>
            <a:ext cx="11561760" cy="4676819"/>
          </a:xfrm>
          <a:prstGeom prst="rect">
            <a:avLst/>
          </a:prstGeom>
          <a:noFill/>
          <a:ln>
            <a:noFill/>
          </a:ln>
        </p:spPr>
        <p:txBody>
          <a:bodyPr spcFirstLastPara="1" wrap="square" lIns="120000" tIns="60000" rIns="120000" bIns="60000" anchor="t" anchorCtr="0">
            <a:noAutofit/>
          </a:bodyPr>
          <a:lstStyle/>
          <a:p>
            <a:pPr marL="960" algn="just"/>
            <a:endParaRPr sz="3733">
              <a:solidFill>
                <a:schemeClr val="dk1"/>
              </a:solidFill>
              <a:latin typeface="Calibri"/>
              <a:ea typeface="Calibri"/>
              <a:cs typeface="Calibri"/>
              <a:sym typeface="Calibri"/>
            </a:endParaRPr>
          </a:p>
        </p:txBody>
      </p:sp>
      <p:pic>
        <p:nvPicPr>
          <p:cNvPr id="6" name="Image 5">
            <a:hlinkClick r:id="rId4"/>
            <a:extLst>
              <a:ext uri="{FF2B5EF4-FFF2-40B4-BE49-F238E27FC236}">
                <a16:creationId xmlns:a16="http://schemas.microsoft.com/office/drawing/2014/main" id="{F3390BBD-5095-41BF-BCD6-DA4A64B07005}"/>
              </a:ext>
            </a:extLst>
          </p:cNvPr>
          <p:cNvPicPr>
            <a:picLocks noChangeAspect="1"/>
          </p:cNvPicPr>
          <p:nvPr/>
        </p:nvPicPr>
        <p:blipFill>
          <a:blip r:embed="rId5"/>
          <a:stretch>
            <a:fillRect/>
          </a:stretch>
        </p:blipFill>
        <p:spPr>
          <a:xfrm>
            <a:off x="4571633" y="3139106"/>
            <a:ext cx="3048734" cy="3536531"/>
          </a:xfrm>
          <a:prstGeom prst="rect">
            <a:avLst/>
          </a:prstGeom>
        </p:spPr>
      </p:pic>
    </p:spTree>
    <p:extLst>
      <p:ext uri="{BB962C8B-B14F-4D97-AF65-F5344CB8AC3E}">
        <p14:creationId xmlns:p14="http://schemas.microsoft.com/office/powerpoint/2010/main" val="23083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5"/>
                                        </p:tgtEl>
                                        <p:attrNameLst>
                                          <p:attrName>style.visibility</p:attrName>
                                        </p:attrNameLst>
                                      </p:cBhvr>
                                      <p:to>
                                        <p:strVal val="visible"/>
                                      </p:to>
                                    </p:set>
                                    <p:animEffect transition="in" filter="fade">
                                      <p:cBhvr>
                                        <p:cTn id="7" dur="500"/>
                                        <p:tgtEl>
                                          <p:spTgt spid="2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
          <p:cNvSpPr txBox="1">
            <a:spLocks noGrp="1"/>
          </p:cNvSpPr>
          <p:nvPr>
            <p:ph type="title"/>
          </p:nvPr>
        </p:nvSpPr>
        <p:spPr>
          <a:xfrm>
            <a:off x="532331" y="276122"/>
            <a:ext cx="10972800" cy="1143200"/>
          </a:xfrm>
          <a:prstGeom prst="rect">
            <a:avLst/>
          </a:prstGeom>
          <a:noFill/>
          <a:ln>
            <a:noFill/>
          </a:ln>
        </p:spPr>
        <p:txBody>
          <a:bodyPr spcFirstLastPara="1" vert="horz" wrap="square" lIns="121900" tIns="60933" rIns="121900" bIns="60933" rtlCol="0" anchor="ctr" anchorCtr="0">
            <a:noAutofit/>
          </a:bodyPr>
          <a:lstStyle/>
          <a:p>
            <a:pPr algn="ctr">
              <a:buClr>
                <a:schemeClr val="dk1"/>
              </a:buClr>
              <a:buSzPts val="4400"/>
            </a:pPr>
            <a:r>
              <a:rPr lang="fr-FR" b="1" dirty="0">
                <a:latin typeface="+mn-lt"/>
              </a:rPr>
              <a:t>Construction progressive de son parcours</a:t>
            </a:r>
            <a:br>
              <a:rPr lang="fr-FR" u="sng" dirty="0"/>
            </a:br>
            <a:endParaRPr dirty="0"/>
          </a:p>
        </p:txBody>
      </p:sp>
      <p:sp>
        <p:nvSpPr>
          <p:cNvPr id="179" name="Google Shape;179;p2"/>
          <p:cNvSpPr/>
          <p:nvPr/>
        </p:nvSpPr>
        <p:spPr>
          <a:xfrm rot="-2700000">
            <a:off x="-83556" y="215819"/>
            <a:ext cx="583221" cy="583221"/>
          </a:xfrm>
          <a:prstGeom prst="rect">
            <a:avLst/>
          </a:prstGeom>
          <a:solidFill>
            <a:srgbClr val="ABC100"/>
          </a:solidFill>
          <a:ln>
            <a:noFill/>
          </a:ln>
        </p:spPr>
        <p:txBody>
          <a:bodyPr spcFirstLastPara="1" wrap="square" lIns="121900" tIns="60933" rIns="121900" bIns="60933" anchor="ctr" anchorCtr="0">
            <a:noAutofit/>
          </a:bodyPr>
          <a:lstStyle/>
          <a:p>
            <a:pPr algn="ctr">
              <a:buClr>
                <a:srgbClr val="000000"/>
              </a:buClr>
              <a:buSzPts val="1800"/>
            </a:pPr>
            <a:endParaRPr sz="2400" dirty="0">
              <a:solidFill>
                <a:srgbClr val="FFE500"/>
              </a:solidFill>
              <a:latin typeface="Arial"/>
              <a:ea typeface="Arial"/>
              <a:cs typeface="Arial"/>
              <a:sym typeface="Arial"/>
            </a:endParaRPr>
          </a:p>
        </p:txBody>
      </p:sp>
      <p:grpSp>
        <p:nvGrpSpPr>
          <p:cNvPr id="8" name="Group 8">
            <a:extLst>
              <a:ext uri="{FF2B5EF4-FFF2-40B4-BE49-F238E27FC236}">
                <a16:creationId xmlns:a16="http://schemas.microsoft.com/office/drawing/2014/main" id="{7A215F7F-BCA3-4853-B937-05B32F51E7E7}"/>
              </a:ext>
            </a:extLst>
          </p:cNvPr>
          <p:cNvGrpSpPr/>
          <p:nvPr/>
        </p:nvGrpSpPr>
        <p:grpSpPr>
          <a:xfrm>
            <a:off x="1765118" y="816537"/>
            <a:ext cx="8302135" cy="5533717"/>
            <a:chOff x="0" y="-3314"/>
            <a:chExt cx="9818469" cy="6700198"/>
          </a:xfrm>
        </p:grpSpPr>
        <p:grpSp>
          <p:nvGrpSpPr>
            <p:cNvPr id="9" name="Group 9">
              <a:extLst>
                <a:ext uri="{FF2B5EF4-FFF2-40B4-BE49-F238E27FC236}">
                  <a16:creationId xmlns:a16="http://schemas.microsoft.com/office/drawing/2014/main" id="{EB500586-97CB-4598-9842-58FDB5EFAC50}"/>
                </a:ext>
              </a:extLst>
            </p:cNvPr>
            <p:cNvGrpSpPr/>
            <p:nvPr/>
          </p:nvGrpSpPr>
          <p:grpSpPr>
            <a:xfrm>
              <a:off x="801547" y="307374"/>
              <a:ext cx="2516520" cy="1297774"/>
              <a:chOff x="0" y="0"/>
              <a:chExt cx="1420870" cy="732745"/>
            </a:xfrm>
          </p:grpSpPr>
          <p:sp>
            <p:nvSpPr>
              <p:cNvPr id="259" name="Freeform 10">
                <a:extLst>
                  <a:ext uri="{FF2B5EF4-FFF2-40B4-BE49-F238E27FC236}">
                    <a16:creationId xmlns:a16="http://schemas.microsoft.com/office/drawing/2014/main" id="{E6430896-274B-4247-B2AA-4DEB4B42A46E}"/>
                  </a:ext>
                </a:extLst>
              </p:cNvPr>
              <p:cNvSpPr/>
              <p:nvPr/>
            </p:nvSpPr>
            <p:spPr>
              <a:xfrm>
                <a:off x="0" y="0"/>
                <a:ext cx="1420870" cy="732745"/>
              </a:xfrm>
              <a:custGeom>
                <a:avLst/>
                <a:gdLst/>
                <a:ahLst/>
                <a:cxnLst/>
                <a:rect l="l" t="t" r="r" b="b"/>
                <a:pathLst>
                  <a:path w="1420870" h="732745">
                    <a:moveTo>
                      <a:pt x="0" y="0"/>
                    </a:moveTo>
                    <a:lnTo>
                      <a:pt x="1420870" y="0"/>
                    </a:lnTo>
                    <a:lnTo>
                      <a:pt x="1420870" y="732745"/>
                    </a:lnTo>
                    <a:lnTo>
                      <a:pt x="0" y="732745"/>
                    </a:lnTo>
                    <a:close/>
                  </a:path>
                </a:pathLst>
              </a:custGeom>
              <a:solidFill>
                <a:srgbClr val="A9C30C"/>
              </a:solidFill>
            </p:spPr>
          </p:sp>
          <p:sp>
            <p:nvSpPr>
              <p:cNvPr id="260" name="TextBox 11">
                <a:extLst>
                  <a:ext uri="{FF2B5EF4-FFF2-40B4-BE49-F238E27FC236}">
                    <a16:creationId xmlns:a16="http://schemas.microsoft.com/office/drawing/2014/main" id="{0D4F67C9-B41A-4276-800A-51B916229B82}"/>
                  </a:ext>
                </a:extLst>
              </p:cNvPr>
              <p:cNvSpPr txBox="1"/>
              <p:nvPr/>
            </p:nvSpPr>
            <p:spPr>
              <a:xfrm>
                <a:off x="0" y="-19050"/>
                <a:ext cx="1420870" cy="751795"/>
              </a:xfrm>
              <a:prstGeom prst="rect">
                <a:avLst/>
              </a:prstGeom>
            </p:spPr>
            <p:txBody>
              <a:bodyPr lIns="47625" tIns="47625" rIns="47625" bIns="47625" rtlCol="0" anchor="ctr"/>
              <a:lstStyle/>
              <a:p>
                <a:pPr algn="ctr">
                  <a:lnSpc>
                    <a:spcPts val="817"/>
                  </a:lnSpc>
                </a:pPr>
                <a:endParaRPr sz="1688"/>
              </a:p>
            </p:txBody>
          </p:sp>
        </p:grpSp>
        <p:grpSp>
          <p:nvGrpSpPr>
            <p:cNvPr id="10" name="Group 12">
              <a:extLst>
                <a:ext uri="{FF2B5EF4-FFF2-40B4-BE49-F238E27FC236}">
                  <a16:creationId xmlns:a16="http://schemas.microsoft.com/office/drawing/2014/main" id="{572EF0F5-E361-4F8E-9E2B-0B1EF4CCE7D1}"/>
                </a:ext>
              </a:extLst>
            </p:cNvPr>
            <p:cNvGrpSpPr/>
            <p:nvPr/>
          </p:nvGrpSpPr>
          <p:grpSpPr>
            <a:xfrm>
              <a:off x="402183" y="307374"/>
              <a:ext cx="326020" cy="1279586"/>
              <a:chOff x="0" y="0"/>
              <a:chExt cx="184076" cy="722476"/>
            </a:xfrm>
          </p:grpSpPr>
          <p:sp>
            <p:nvSpPr>
              <p:cNvPr id="257" name="Freeform 13">
                <a:extLst>
                  <a:ext uri="{FF2B5EF4-FFF2-40B4-BE49-F238E27FC236}">
                    <a16:creationId xmlns:a16="http://schemas.microsoft.com/office/drawing/2014/main" id="{868531B4-F8A0-4DF5-A751-17F2B7529FF8}"/>
                  </a:ext>
                </a:extLst>
              </p:cNvPr>
              <p:cNvSpPr/>
              <p:nvPr/>
            </p:nvSpPr>
            <p:spPr>
              <a:xfrm>
                <a:off x="0" y="0"/>
                <a:ext cx="184076" cy="722476"/>
              </a:xfrm>
              <a:custGeom>
                <a:avLst/>
                <a:gdLst/>
                <a:ahLst/>
                <a:cxnLst/>
                <a:rect l="l" t="t" r="r" b="b"/>
                <a:pathLst>
                  <a:path w="184076" h="722476">
                    <a:moveTo>
                      <a:pt x="0" y="0"/>
                    </a:moveTo>
                    <a:lnTo>
                      <a:pt x="184076" y="0"/>
                    </a:lnTo>
                    <a:lnTo>
                      <a:pt x="184076" y="722476"/>
                    </a:lnTo>
                    <a:lnTo>
                      <a:pt x="0" y="722476"/>
                    </a:lnTo>
                    <a:close/>
                  </a:path>
                </a:pathLst>
              </a:custGeom>
              <a:solidFill>
                <a:srgbClr val="A9C30C"/>
              </a:solidFill>
            </p:spPr>
          </p:sp>
          <p:sp>
            <p:nvSpPr>
              <p:cNvPr id="258" name="TextBox 14">
                <a:extLst>
                  <a:ext uri="{FF2B5EF4-FFF2-40B4-BE49-F238E27FC236}">
                    <a16:creationId xmlns:a16="http://schemas.microsoft.com/office/drawing/2014/main" id="{6B785037-AA25-4617-A968-CD4C836E0D0D}"/>
                  </a:ext>
                </a:extLst>
              </p:cNvPr>
              <p:cNvSpPr txBox="1"/>
              <p:nvPr/>
            </p:nvSpPr>
            <p:spPr>
              <a:xfrm>
                <a:off x="0" y="-19050"/>
                <a:ext cx="184076" cy="741526"/>
              </a:xfrm>
              <a:prstGeom prst="rect">
                <a:avLst/>
              </a:prstGeom>
            </p:spPr>
            <p:txBody>
              <a:bodyPr lIns="47625" tIns="47625" rIns="47625" bIns="47625" rtlCol="0" anchor="ctr"/>
              <a:lstStyle/>
              <a:p>
                <a:pPr algn="ctr">
                  <a:lnSpc>
                    <a:spcPts val="817"/>
                  </a:lnSpc>
                </a:pPr>
                <a:endParaRPr sz="1688"/>
              </a:p>
            </p:txBody>
          </p:sp>
        </p:grpSp>
        <p:grpSp>
          <p:nvGrpSpPr>
            <p:cNvPr id="11" name="Group 15">
              <a:extLst>
                <a:ext uri="{FF2B5EF4-FFF2-40B4-BE49-F238E27FC236}">
                  <a16:creationId xmlns:a16="http://schemas.microsoft.com/office/drawing/2014/main" id="{EDC68D56-8A42-449D-B7A6-06CFF05A1E0F}"/>
                </a:ext>
              </a:extLst>
            </p:cNvPr>
            <p:cNvGrpSpPr/>
            <p:nvPr/>
          </p:nvGrpSpPr>
          <p:grpSpPr>
            <a:xfrm>
              <a:off x="3373410" y="307374"/>
              <a:ext cx="1235135" cy="1292292"/>
              <a:chOff x="0" y="0"/>
              <a:chExt cx="697378" cy="729650"/>
            </a:xfrm>
          </p:grpSpPr>
          <p:sp>
            <p:nvSpPr>
              <p:cNvPr id="255" name="Freeform 16">
                <a:extLst>
                  <a:ext uri="{FF2B5EF4-FFF2-40B4-BE49-F238E27FC236}">
                    <a16:creationId xmlns:a16="http://schemas.microsoft.com/office/drawing/2014/main" id="{DD7C81A6-912C-47CC-87EC-E4726495C42F}"/>
                  </a:ext>
                </a:extLst>
              </p:cNvPr>
              <p:cNvSpPr/>
              <p:nvPr/>
            </p:nvSpPr>
            <p:spPr>
              <a:xfrm>
                <a:off x="0" y="0"/>
                <a:ext cx="697378" cy="729650"/>
              </a:xfrm>
              <a:custGeom>
                <a:avLst/>
                <a:gdLst/>
                <a:ahLst/>
                <a:cxnLst/>
                <a:rect l="l" t="t" r="r" b="b"/>
                <a:pathLst>
                  <a:path w="697378" h="729650">
                    <a:moveTo>
                      <a:pt x="0" y="0"/>
                    </a:moveTo>
                    <a:lnTo>
                      <a:pt x="697378" y="0"/>
                    </a:lnTo>
                    <a:lnTo>
                      <a:pt x="697378" y="729650"/>
                    </a:lnTo>
                    <a:lnTo>
                      <a:pt x="0" y="729650"/>
                    </a:lnTo>
                    <a:close/>
                  </a:path>
                </a:pathLst>
              </a:custGeom>
              <a:solidFill>
                <a:srgbClr val="A9C30C"/>
              </a:solidFill>
            </p:spPr>
          </p:sp>
          <p:sp>
            <p:nvSpPr>
              <p:cNvPr id="256" name="TextBox 17">
                <a:extLst>
                  <a:ext uri="{FF2B5EF4-FFF2-40B4-BE49-F238E27FC236}">
                    <a16:creationId xmlns:a16="http://schemas.microsoft.com/office/drawing/2014/main" id="{87097414-E4B9-4E8E-834F-FE9006D40D34}"/>
                  </a:ext>
                </a:extLst>
              </p:cNvPr>
              <p:cNvSpPr txBox="1"/>
              <p:nvPr/>
            </p:nvSpPr>
            <p:spPr>
              <a:xfrm>
                <a:off x="0" y="-19050"/>
                <a:ext cx="697378" cy="748700"/>
              </a:xfrm>
              <a:prstGeom prst="rect">
                <a:avLst/>
              </a:prstGeom>
            </p:spPr>
            <p:txBody>
              <a:bodyPr lIns="47625" tIns="47625" rIns="47625" bIns="47625" rtlCol="0" anchor="ctr"/>
              <a:lstStyle/>
              <a:p>
                <a:pPr algn="ctr">
                  <a:lnSpc>
                    <a:spcPts val="817"/>
                  </a:lnSpc>
                </a:pPr>
                <a:endParaRPr sz="1688"/>
              </a:p>
            </p:txBody>
          </p:sp>
        </p:grpSp>
        <p:grpSp>
          <p:nvGrpSpPr>
            <p:cNvPr id="12" name="Group 18">
              <a:extLst>
                <a:ext uri="{FF2B5EF4-FFF2-40B4-BE49-F238E27FC236}">
                  <a16:creationId xmlns:a16="http://schemas.microsoft.com/office/drawing/2014/main" id="{DCA38D28-C33E-471C-ADFF-A922E1826BA0}"/>
                </a:ext>
              </a:extLst>
            </p:cNvPr>
            <p:cNvGrpSpPr/>
            <p:nvPr/>
          </p:nvGrpSpPr>
          <p:grpSpPr>
            <a:xfrm rot="5400000">
              <a:off x="8533768" y="357642"/>
              <a:ext cx="1287313" cy="1204210"/>
              <a:chOff x="0" y="0"/>
              <a:chExt cx="726839" cy="679917"/>
            </a:xfrm>
          </p:grpSpPr>
          <p:sp>
            <p:nvSpPr>
              <p:cNvPr id="253" name="Freeform 19">
                <a:extLst>
                  <a:ext uri="{FF2B5EF4-FFF2-40B4-BE49-F238E27FC236}">
                    <a16:creationId xmlns:a16="http://schemas.microsoft.com/office/drawing/2014/main" id="{AE4E87E2-8AFB-4FEE-9A85-BD77E2514FBD}"/>
                  </a:ext>
                </a:extLst>
              </p:cNvPr>
              <p:cNvSpPr/>
              <p:nvPr/>
            </p:nvSpPr>
            <p:spPr>
              <a:xfrm>
                <a:off x="0" y="0"/>
                <a:ext cx="726839" cy="679917"/>
              </a:xfrm>
              <a:custGeom>
                <a:avLst/>
                <a:gdLst/>
                <a:ahLst/>
                <a:cxnLst/>
                <a:rect l="l" t="t" r="r" b="b"/>
                <a:pathLst>
                  <a:path w="726839" h="679917">
                    <a:moveTo>
                      <a:pt x="0" y="0"/>
                    </a:moveTo>
                    <a:lnTo>
                      <a:pt x="726839" y="0"/>
                    </a:lnTo>
                    <a:lnTo>
                      <a:pt x="726839" y="679917"/>
                    </a:lnTo>
                    <a:lnTo>
                      <a:pt x="0" y="679917"/>
                    </a:lnTo>
                    <a:close/>
                  </a:path>
                </a:pathLst>
              </a:custGeom>
              <a:solidFill>
                <a:srgbClr val="A9C30C"/>
              </a:solidFill>
            </p:spPr>
          </p:sp>
          <p:sp>
            <p:nvSpPr>
              <p:cNvPr id="254" name="TextBox 20">
                <a:extLst>
                  <a:ext uri="{FF2B5EF4-FFF2-40B4-BE49-F238E27FC236}">
                    <a16:creationId xmlns:a16="http://schemas.microsoft.com/office/drawing/2014/main" id="{2E8C5242-3DA5-4703-9793-0017D833F1CC}"/>
                  </a:ext>
                </a:extLst>
              </p:cNvPr>
              <p:cNvSpPr txBox="1"/>
              <p:nvPr/>
            </p:nvSpPr>
            <p:spPr>
              <a:xfrm>
                <a:off x="0" y="-19050"/>
                <a:ext cx="726839" cy="698967"/>
              </a:xfrm>
              <a:prstGeom prst="rect">
                <a:avLst/>
              </a:prstGeom>
            </p:spPr>
            <p:txBody>
              <a:bodyPr lIns="47625" tIns="47625" rIns="47625" bIns="47625" rtlCol="0" anchor="ctr"/>
              <a:lstStyle/>
              <a:p>
                <a:pPr algn="ctr">
                  <a:lnSpc>
                    <a:spcPts val="817"/>
                  </a:lnSpc>
                </a:pPr>
                <a:endParaRPr sz="1688"/>
              </a:p>
            </p:txBody>
          </p:sp>
        </p:grpSp>
        <p:sp>
          <p:nvSpPr>
            <p:cNvPr id="13" name="TextBox 21">
              <a:extLst>
                <a:ext uri="{FF2B5EF4-FFF2-40B4-BE49-F238E27FC236}">
                  <a16:creationId xmlns:a16="http://schemas.microsoft.com/office/drawing/2014/main" id="{34FC976A-B901-45B5-B2A0-FC29D9EA4E74}"/>
                </a:ext>
              </a:extLst>
            </p:cNvPr>
            <p:cNvSpPr txBox="1"/>
            <p:nvPr/>
          </p:nvSpPr>
          <p:spPr>
            <a:xfrm rot="16200000">
              <a:off x="-161033" y="880796"/>
              <a:ext cx="1420327" cy="150925"/>
            </a:xfrm>
            <a:prstGeom prst="rect">
              <a:avLst/>
            </a:prstGeom>
          </p:spPr>
          <p:txBody>
            <a:bodyPr lIns="0" tIns="0" rIns="0" bIns="0" rtlCol="0" anchor="t">
              <a:spAutoFit/>
            </a:bodyPr>
            <a:lstStyle/>
            <a:p>
              <a:pPr algn="ctr">
                <a:lnSpc>
                  <a:spcPts val="937"/>
                </a:lnSpc>
              </a:pPr>
              <a:r>
                <a:rPr lang="en-US" sz="669">
                  <a:solidFill>
                    <a:srgbClr val="FFFFFF"/>
                  </a:solidFill>
                  <a:latin typeface="Open Sans Extra Bold"/>
                </a:rPr>
                <a:t>MASTER</a:t>
              </a:r>
            </a:p>
          </p:txBody>
        </p:sp>
        <p:grpSp>
          <p:nvGrpSpPr>
            <p:cNvPr id="14" name="Group 22">
              <a:extLst>
                <a:ext uri="{FF2B5EF4-FFF2-40B4-BE49-F238E27FC236}">
                  <a16:creationId xmlns:a16="http://schemas.microsoft.com/office/drawing/2014/main" id="{FACB497E-D2D4-4C7C-9AD5-99557B3B81AA}"/>
                </a:ext>
              </a:extLst>
            </p:cNvPr>
            <p:cNvGrpSpPr/>
            <p:nvPr/>
          </p:nvGrpSpPr>
          <p:grpSpPr>
            <a:xfrm>
              <a:off x="1688671" y="379015"/>
              <a:ext cx="708432" cy="128108"/>
              <a:chOff x="0" y="0"/>
              <a:chExt cx="235928" cy="42663"/>
            </a:xfrm>
          </p:grpSpPr>
          <p:sp>
            <p:nvSpPr>
              <p:cNvPr id="251" name="Freeform 23">
                <a:extLst>
                  <a:ext uri="{FF2B5EF4-FFF2-40B4-BE49-F238E27FC236}">
                    <a16:creationId xmlns:a16="http://schemas.microsoft.com/office/drawing/2014/main" id="{910FDED1-E678-462B-8FD9-4C0934D5E612}"/>
                  </a:ext>
                </a:extLst>
              </p:cNvPr>
              <p:cNvSpPr/>
              <p:nvPr/>
            </p:nvSpPr>
            <p:spPr>
              <a:xfrm>
                <a:off x="0" y="0"/>
                <a:ext cx="235928" cy="42663"/>
              </a:xfrm>
              <a:custGeom>
                <a:avLst/>
                <a:gdLst/>
                <a:ahLst/>
                <a:cxnLst/>
                <a:rect l="l" t="t" r="r" b="b"/>
                <a:pathLst>
                  <a:path w="235928" h="42663">
                    <a:moveTo>
                      <a:pt x="0" y="0"/>
                    </a:moveTo>
                    <a:lnTo>
                      <a:pt x="235928" y="0"/>
                    </a:lnTo>
                    <a:lnTo>
                      <a:pt x="235928" y="42663"/>
                    </a:lnTo>
                    <a:lnTo>
                      <a:pt x="0" y="42663"/>
                    </a:lnTo>
                    <a:close/>
                  </a:path>
                </a:pathLst>
              </a:custGeom>
              <a:solidFill>
                <a:srgbClr val="FFFFFF"/>
              </a:solidFill>
            </p:spPr>
          </p:sp>
          <p:sp>
            <p:nvSpPr>
              <p:cNvPr id="252" name="TextBox 24">
                <a:extLst>
                  <a:ext uri="{FF2B5EF4-FFF2-40B4-BE49-F238E27FC236}">
                    <a16:creationId xmlns:a16="http://schemas.microsoft.com/office/drawing/2014/main" id="{214C5831-DE80-4288-A88A-2FC5362E7245}"/>
                  </a:ext>
                </a:extLst>
              </p:cNvPr>
              <p:cNvSpPr txBox="1"/>
              <p:nvPr/>
            </p:nvSpPr>
            <p:spPr>
              <a:xfrm>
                <a:off x="0" y="-19050"/>
                <a:ext cx="235928" cy="61713"/>
              </a:xfrm>
              <a:prstGeom prst="rect">
                <a:avLst/>
              </a:prstGeom>
            </p:spPr>
            <p:txBody>
              <a:bodyPr lIns="47625" tIns="47625" rIns="47625" bIns="47625" rtlCol="0" anchor="ctr"/>
              <a:lstStyle/>
              <a:p>
                <a:pPr algn="ctr">
                  <a:lnSpc>
                    <a:spcPts val="817"/>
                  </a:lnSpc>
                </a:pPr>
                <a:endParaRPr sz="1688"/>
              </a:p>
            </p:txBody>
          </p:sp>
        </p:grpSp>
        <p:grpSp>
          <p:nvGrpSpPr>
            <p:cNvPr id="15" name="Group 25">
              <a:extLst>
                <a:ext uri="{FF2B5EF4-FFF2-40B4-BE49-F238E27FC236}">
                  <a16:creationId xmlns:a16="http://schemas.microsoft.com/office/drawing/2014/main" id="{34BF85C2-8CD0-4D3D-BE53-100046C9CA93}"/>
                </a:ext>
              </a:extLst>
            </p:cNvPr>
            <p:cNvGrpSpPr/>
            <p:nvPr/>
          </p:nvGrpSpPr>
          <p:grpSpPr>
            <a:xfrm rot="5400000">
              <a:off x="7242850" y="346654"/>
              <a:ext cx="1284439" cy="1239017"/>
              <a:chOff x="0" y="0"/>
              <a:chExt cx="725216" cy="699570"/>
            </a:xfrm>
          </p:grpSpPr>
          <p:sp>
            <p:nvSpPr>
              <p:cNvPr id="249" name="Freeform 26">
                <a:extLst>
                  <a:ext uri="{FF2B5EF4-FFF2-40B4-BE49-F238E27FC236}">
                    <a16:creationId xmlns:a16="http://schemas.microsoft.com/office/drawing/2014/main" id="{342C07C4-363C-447B-8179-1EBA49F75C7E}"/>
                  </a:ext>
                </a:extLst>
              </p:cNvPr>
              <p:cNvSpPr/>
              <p:nvPr/>
            </p:nvSpPr>
            <p:spPr>
              <a:xfrm>
                <a:off x="0" y="0"/>
                <a:ext cx="725216" cy="699570"/>
              </a:xfrm>
              <a:custGeom>
                <a:avLst/>
                <a:gdLst/>
                <a:ahLst/>
                <a:cxnLst/>
                <a:rect l="l" t="t" r="r" b="b"/>
                <a:pathLst>
                  <a:path w="725216" h="699570">
                    <a:moveTo>
                      <a:pt x="0" y="0"/>
                    </a:moveTo>
                    <a:lnTo>
                      <a:pt x="725216" y="0"/>
                    </a:lnTo>
                    <a:lnTo>
                      <a:pt x="725216" y="699570"/>
                    </a:lnTo>
                    <a:lnTo>
                      <a:pt x="0" y="699570"/>
                    </a:lnTo>
                    <a:close/>
                  </a:path>
                </a:pathLst>
              </a:custGeom>
              <a:solidFill>
                <a:srgbClr val="A9C30C"/>
              </a:solidFill>
            </p:spPr>
          </p:sp>
          <p:sp>
            <p:nvSpPr>
              <p:cNvPr id="250" name="TextBox 27">
                <a:extLst>
                  <a:ext uri="{FF2B5EF4-FFF2-40B4-BE49-F238E27FC236}">
                    <a16:creationId xmlns:a16="http://schemas.microsoft.com/office/drawing/2014/main" id="{55E67FC9-2296-446A-8539-1E5826254254}"/>
                  </a:ext>
                </a:extLst>
              </p:cNvPr>
              <p:cNvSpPr txBox="1"/>
              <p:nvPr/>
            </p:nvSpPr>
            <p:spPr>
              <a:xfrm>
                <a:off x="0" y="-19050"/>
                <a:ext cx="725216" cy="718620"/>
              </a:xfrm>
              <a:prstGeom prst="rect">
                <a:avLst/>
              </a:prstGeom>
            </p:spPr>
            <p:txBody>
              <a:bodyPr lIns="47625" tIns="47625" rIns="47625" bIns="47625" rtlCol="0" anchor="ctr"/>
              <a:lstStyle/>
              <a:p>
                <a:pPr algn="ctr">
                  <a:lnSpc>
                    <a:spcPts val="817"/>
                  </a:lnSpc>
                </a:pPr>
                <a:endParaRPr sz="1688"/>
              </a:p>
            </p:txBody>
          </p:sp>
        </p:grpSp>
        <p:sp>
          <p:nvSpPr>
            <p:cNvPr id="16" name="AutoShape 28">
              <a:extLst>
                <a:ext uri="{FF2B5EF4-FFF2-40B4-BE49-F238E27FC236}">
                  <a16:creationId xmlns:a16="http://schemas.microsoft.com/office/drawing/2014/main" id="{D7A85695-6343-41D7-91F0-6D75DBB342CC}"/>
                </a:ext>
              </a:extLst>
            </p:cNvPr>
            <p:cNvSpPr/>
            <p:nvPr/>
          </p:nvSpPr>
          <p:spPr>
            <a:xfrm>
              <a:off x="277738" y="276978"/>
              <a:ext cx="9498888" cy="0"/>
            </a:xfrm>
            <a:prstGeom prst="line">
              <a:avLst/>
            </a:prstGeom>
            <a:ln w="12784" cap="flat">
              <a:solidFill>
                <a:srgbClr val="A9C30C"/>
              </a:solidFill>
              <a:prstDash val="sysDash"/>
              <a:headEnd type="none" w="sm" len="sm"/>
              <a:tailEnd type="none" w="sm" len="sm"/>
            </a:ln>
          </p:spPr>
        </p:sp>
        <p:grpSp>
          <p:nvGrpSpPr>
            <p:cNvPr id="17" name="Group 29">
              <a:extLst>
                <a:ext uri="{FF2B5EF4-FFF2-40B4-BE49-F238E27FC236}">
                  <a16:creationId xmlns:a16="http://schemas.microsoft.com/office/drawing/2014/main" id="{8ADE629B-58FD-4A34-8581-8B0631AB28C6}"/>
                </a:ext>
              </a:extLst>
            </p:cNvPr>
            <p:cNvGrpSpPr/>
            <p:nvPr/>
          </p:nvGrpSpPr>
          <p:grpSpPr>
            <a:xfrm>
              <a:off x="390883" y="0"/>
              <a:ext cx="9388647" cy="238614"/>
              <a:chOff x="0" y="0"/>
              <a:chExt cx="5300990" cy="134726"/>
            </a:xfrm>
          </p:grpSpPr>
          <p:sp>
            <p:nvSpPr>
              <p:cNvPr id="247" name="Freeform 30">
                <a:extLst>
                  <a:ext uri="{FF2B5EF4-FFF2-40B4-BE49-F238E27FC236}">
                    <a16:creationId xmlns:a16="http://schemas.microsoft.com/office/drawing/2014/main" id="{89CCE34A-C049-467B-A2C0-D992CA2AB1CD}"/>
                  </a:ext>
                </a:extLst>
              </p:cNvPr>
              <p:cNvSpPr/>
              <p:nvPr/>
            </p:nvSpPr>
            <p:spPr>
              <a:xfrm>
                <a:off x="0" y="0"/>
                <a:ext cx="5300990" cy="134726"/>
              </a:xfrm>
              <a:custGeom>
                <a:avLst/>
                <a:gdLst/>
                <a:ahLst/>
                <a:cxnLst/>
                <a:rect l="l" t="t" r="r" b="b"/>
                <a:pathLst>
                  <a:path w="5300990" h="134726">
                    <a:moveTo>
                      <a:pt x="0" y="0"/>
                    </a:moveTo>
                    <a:lnTo>
                      <a:pt x="5300990" y="0"/>
                    </a:lnTo>
                    <a:lnTo>
                      <a:pt x="5300990" y="134726"/>
                    </a:lnTo>
                    <a:lnTo>
                      <a:pt x="0" y="134726"/>
                    </a:lnTo>
                    <a:close/>
                  </a:path>
                </a:pathLst>
              </a:custGeom>
              <a:solidFill>
                <a:srgbClr val="C9E265"/>
              </a:solidFill>
            </p:spPr>
          </p:sp>
          <p:sp>
            <p:nvSpPr>
              <p:cNvPr id="248" name="TextBox 31">
                <a:extLst>
                  <a:ext uri="{FF2B5EF4-FFF2-40B4-BE49-F238E27FC236}">
                    <a16:creationId xmlns:a16="http://schemas.microsoft.com/office/drawing/2014/main" id="{C234B338-3A1D-4687-87A9-4D411B5629DE}"/>
                  </a:ext>
                </a:extLst>
              </p:cNvPr>
              <p:cNvSpPr txBox="1"/>
              <p:nvPr/>
            </p:nvSpPr>
            <p:spPr>
              <a:xfrm>
                <a:off x="0" y="-19050"/>
                <a:ext cx="5300990" cy="153776"/>
              </a:xfrm>
              <a:prstGeom prst="rect">
                <a:avLst/>
              </a:prstGeom>
            </p:spPr>
            <p:txBody>
              <a:bodyPr lIns="47625" tIns="47625" rIns="47625" bIns="47625" rtlCol="0" anchor="ctr"/>
              <a:lstStyle/>
              <a:p>
                <a:pPr algn="ctr">
                  <a:lnSpc>
                    <a:spcPts val="817"/>
                  </a:lnSpc>
                </a:pPr>
                <a:endParaRPr sz="1688"/>
              </a:p>
            </p:txBody>
          </p:sp>
        </p:grpSp>
        <p:sp>
          <p:nvSpPr>
            <p:cNvPr id="18" name="TextBox 32">
              <a:extLst>
                <a:ext uri="{FF2B5EF4-FFF2-40B4-BE49-F238E27FC236}">
                  <a16:creationId xmlns:a16="http://schemas.microsoft.com/office/drawing/2014/main" id="{4D0401ED-7742-43E7-AD8B-B8A5614B8FC8}"/>
                </a:ext>
              </a:extLst>
            </p:cNvPr>
            <p:cNvSpPr txBox="1"/>
            <p:nvPr/>
          </p:nvSpPr>
          <p:spPr>
            <a:xfrm>
              <a:off x="1488195" y="335912"/>
              <a:ext cx="1091511" cy="181931"/>
            </a:xfrm>
            <a:prstGeom prst="rect">
              <a:avLst/>
            </a:prstGeom>
          </p:spPr>
          <p:txBody>
            <a:bodyPr lIns="0" tIns="0" rIns="0" bIns="0" rtlCol="0" anchor="t">
              <a:spAutoFit/>
            </a:bodyPr>
            <a:lstStyle/>
            <a:p>
              <a:pPr algn="ctr">
                <a:lnSpc>
                  <a:spcPts val="1059"/>
                </a:lnSpc>
              </a:pPr>
              <a:r>
                <a:rPr lang="en-US" sz="757">
                  <a:solidFill>
                    <a:srgbClr val="008037"/>
                  </a:solidFill>
                  <a:latin typeface="Raleway Heavy"/>
                </a:rPr>
                <a:t>MASTER</a:t>
              </a:r>
            </a:p>
          </p:txBody>
        </p:sp>
        <p:sp>
          <p:nvSpPr>
            <p:cNvPr id="19" name="TextBox 33">
              <a:extLst>
                <a:ext uri="{FF2B5EF4-FFF2-40B4-BE49-F238E27FC236}">
                  <a16:creationId xmlns:a16="http://schemas.microsoft.com/office/drawing/2014/main" id="{9E68A710-D7A6-4D79-B9AA-42393D878788}"/>
                </a:ext>
              </a:extLst>
            </p:cNvPr>
            <p:cNvSpPr txBox="1"/>
            <p:nvPr/>
          </p:nvSpPr>
          <p:spPr>
            <a:xfrm>
              <a:off x="3568420" y="579703"/>
              <a:ext cx="763684" cy="200535"/>
            </a:xfrm>
            <a:prstGeom prst="rect">
              <a:avLst/>
            </a:prstGeom>
          </p:spPr>
          <p:txBody>
            <a:bodyPr lIns="0" tIns="0" rIns="0" bIns="0" rtlCol="0" anchor="t">
              <a:spAutoFit/>
            </a:bodyPr>
            <a:lstStyle/>
            <a:p>
              <a:pPr algn="ctr">
                <a:lnSpc>
                  <a:spcPts val="1223"/>
                </a:lnSpc>
              </a:pPr>
              <a:r>
                <a:rPr lang="en-US" sz="874">
                  <a:solidFill>
                    <a:srgbClr val="FFFFFF"/>
                  </a:solidFill>
                  <a:latin typeface="Raleway Heavy"/>
                </a:rPr>
                <a:t>MFApi</a:t>
              </a:r>
            </a:p>
          </p:txBody>
        </p:sp>
        <p:sp>
          <p:nvSpPr>
            <p:cNvPr id="20" name="TextBox 34">
              <a:extLst>
                <a:ext uri="{FF2B5EF4-FFF2-40B4-BE49-F238E27FC236}">
                  <a16:creationId xmlns:a16="http://schemas.microsoft.com/office/drawing/2014/main" id="{BBB83633-1B98-402F-A67C-A9B4FBD3481E}"/>
                </a:ext>
              </a:extLst>
            </p:cNvPr>
            <p:cNvSpPr txBox="1"/>
            <p:nvPr/>
          </p:nvSpPr>
          <p:spPr>
            <a:xfrm>
              <a:off x="3568420" y="892195"/>
              <a:ext cx="763684" cy="626223"/>
            </a:xfrm>
            <a:prstGeom prst="rect">
              <a:avLst/>
            </a:prstGeom>
          </p:spPr>
          <p:txBody>
            <a:bodyPr lIns="0" tIns="0" rIns="0" bIns="0" rtlCol="0" anchor="t">
              <a:spAutoFit/>
            </a:bodyPr>
            <a:lstStyle/>
            <a:p>
              <a:pPr algn="ctr">
                <a:lnSpc>
                  <a:spcPts val="667"/>
                </a:lnSpc>
              </a:pPr>
              <a:r>
                <a:rPr lang="en-US" sz="476">
                  <a:solidFill>
                    <a:srgbClr val="FFFFFF"/>
                  </a:solidFill>
                  <a:latin typeface="Raleway"/>
                </a:rPr>
                <a:t>Métiers de</a:t>
              </a:r>
            </a:p>
            <a:p>
              <a:pPr algn="ctr">
                <a:lnSpc>
                  <a:spcPts val="667"/>
                </a:lnSpc>
              </a:pPr>
              <a:r>
                <a:rPr lang="en-US" sz="476">
                  <a:solidFill>
                    <a:srgbClr val="FFFFFF"/>
                  </a:solidFill>
                  <a:latin typeface="Raleway"/>
                </a:rPr>
                <a:t>la Formation </a:t>
              </a:r>
            </a:p>
            <a:p>
              <a:pPr algn="ctr">
                <a:lnSpc>
                  <a:spcPts val="667"/>
                </a:lnSpc>
              </a:pPr>
              <a:r>
                <a:rPr lang="en-US" sz="476">
                  <a:solidFill>
                    <a:srgbClr val="FFFFFF"/>
                  </a:solidFill>
                  <a:latin typeface="Raleway"/>
                </a:rPr>
                <a:t>d'Adultes et Pédagogies</a:t>
              </a:r>
            </a:p>
            <a:p>
              <a:pPr algn="ctr">
                <a:lnSpc>
                  <a:spcPts val="667"/>
                </a:lnSpc>
              </a:pPr>
              <a:r>
                <a:rPr lang="en-US" sz="476">
                  <a:solidFill>
                    <a:srgbClr val="FFFFFF"/>
                  </a:solidFill>
                  <a:latin typeface="Raleway"/>
                </a:rPr>
                <a:t>Innovantes</a:t>
              </a:r>
            </a:p>
          </p:txBody>
        </p:sp>
        <p:sp>
          <p:nvSpPr>
            <p:cNvPr id="21" name="TextBox 35">
              <a:extLst>
                <a:ext uri="{FF2B5EF4-FFF2-40B4-BE49-F238E27FC236}">
                  <a16:creationId xmlns:a16="http://schemas.microsoft.com/office/drawing/2014/main" id="{536CFD82-CD4B-4DA1-870E-B90944F4CEC9}"/>
                </a:ext>
              </a:extLst>
            </p:cNvPr>
            <p:cNvSpPr txBox="1"/>
            <p:nvPr/>
          </p:nvSpPr>
          <p:spPr>
            <a:xfrm>
              <a:off x="1706947" y="581443"/>
              <a:ext cx="643807" cy="200535"/>
            </a:xfrm>
            <a:prstGeom prst="rect">
              <a:avLst/>
            </a:prstGeom>
          </p:spPr>
          <p:txBody>
            <a:bodyPr lIns="0" tIns="0" rIns="0" bIns="0" rtlCol="0" anchor="t">
              <a:spAutoFit/>
            </a:bodyPr>
            <a:lstStyle/>
            <a:p>
              <a:pPr algn="ctr">
                <a:lnSpc>
                  <a:spcPts val="1223"/>
                </a:lnSpc>
              </a:pPr>
              <a:r>
                <a:rPr lang="en-US" sz="874">
                  <a:solidFill>
                    <a:srgbClr val="FFFFFF"/>
                  </a:solidFill>
                  <a:latin typeface="Raleway Heavy"/>
                </a:rPr>
                <a:t>MEEF</a:t>
              </a:r>
            </a:p>
          </p:txBody>
        </p:sp>
        <p:sp>
          <p:nvSpPr>
            <p:cNvPr id="22" name="TextBox 36">
              <a:extLst>
                <a:ext uri="{FF2B5EF4-FFF2-40B4-BE49-F238E27FC236}">
                  <a16:creationId xmlns:a16="http://schemas.microsoft.com/office/drawing/2014/main" id="{47825E73-BF22-4DC2-80C1-362C9AD8A929}"/>
                </a:ext>
              </a:extLst>
            </p:cNvPr>
            <p:cNvSpPr txBox="1"/>
            <p:nvPr/>
          </p:nvSpPr>
          <p:spPr>
            <a:xfrm>
              <a:off x="8765028" y="543718"/>
              <a:ext cx="805821" cy="200535"/>
            </a:xfrm>
            <a:prstGeom prst="rect">
              <a:avLst/>
            </a:prstGeom>
          </p:spPr>
          <p:txBody>
            <a:bodyPr lIns="0" tIns="0" rIns="0" bIns="0" rtlCol="0" anchor="t">
              <a:spAutoFit/>
            </a:bodyPr>
            <a:lstStyle/>
            <a:p>
              <a:pPr algn="ctr">
                <a:lnSpc>
                  <a:spcPts val="1223"/>
                </a:lnSpc>
              </a:pPr>
              <a:r>
                <a:rPr lang="en-US" sz="874">
                  <a:solidFill>
                    <a:srgbClr val="FFFFFF"/>
                  </a:solidFill>
                  <a:latin typeface="Raleway Heavy"/>
                </a:rPr>
                <a:t>MS</a:t>
              </a:r>
            </a:p>
          </p:txBody>
        </p:sp>
        <p:sp>
          <p:nvSpPr>
            <p:cNvPr id="23" name="TextBox 37">
              <a:extLst>
                <a:ext uri="{FF2B5EF4-FFF2-40B4-BE49-F238E27FC236}">
                  <a16:creationId xmlns:a16="http://schemas.microsoft.com/office/drawing/2014/main" id="{77C6F2D9-173C-47DB-B966-0340B52B9439}"/>
                </a:ext>
              </a:extLst>
            </p:cNvPr>
            <p:cNvSpPr txBox="1"/>
            <p:nvPr/>
          </p:nvSpPr>
          <p:spPr>
            <a:xfrm>
              <a:off x="1706947" y="835049"/>
              <a:ext cx="643807" cy="115450"/>
            </a:xfrm>
            <a:prstGeom prst="rect">
              <a:avLst/>
            </a:prstGeom>
          </p:spPr>
          <p:txBody>
            <a:bodyPr lIns="0" tIns="0" rIns="0" bIns="0" rtlCol="0" anchor="t">
              <a:spAutoFit/>
            </a:bodyPr>
            <a:lstStyle/>
            <a:p>
              <a:pPr algn="ctr">
                <a:lnSpc>
                  <a:spcPts val="665"/>
                </a:lnSpc>
              </a:pPr>
              <a:r>
                <a:rPr lang="en-US" sz="474">
                  <a:solidFill>
                    <a:srgbClr val="FFFFFF"/>
                  </a:solidFill>
                  <a:latin typeface="Raleway Bold"/>
                </a:rPr>
                <a:t>Parcours</a:t>
              </a:r>
            </a:p>
          </p:txBody>
        </p:sp>
        <p:sp>
          <p:nvSpPr>
            <p:cNvPr id="24" name="TextBox 38">
              <a:extLst>
                <a:ext uri="{FF2B5EF4-FFF2-40B4-BE49-F238E27FC236}">
                  <a16:creationId xmlns:a16="http://schemas.microsoft.com/office/drawing/2014/main" id="{E23B9A9D-E234-45F9-8297-2C0DD9C7C65E}"/>
                </a:ext>
              </a:extLst>
            </p:cNvPr>
            <p:cNvSpPr txBox="1"/>
            <p:nvPr/>
          </p:nvSpPr>
          <p:spPr>
            <a:xfrm>
              <a:off x="1712047" y="1017205"/>
              <a:ext cx="643806" cy="498462"/>
            </a:xfrm>
            <a:prstGeom prst="rect">
              <a:avLst/>
            </a:prstGeom>
          </p:spPr>
          <p:txBody>
            <a:bodyPr lIns="0" tIns="0" rIns="0" bIns="0" rtlCol="0" anchor="t">
              <a:spAutoFit/>
            </a:bodyPr>
            <a:lstStyle/>
            <a:p>
              <a:pPr algn="ctr">
                <a:lnSpc>
                  <a:spcPts val="665"/>
                </a:lnSpc>
              </a:pPr>
              <a:r>
                <a:rPr lang="en-US" sz="474">
                  <a:solidFill>
                    <a:srgbClr val="FFFFFF"/>
                  </a:solidFill>
                  <a:latin typeface="Raleway"/>
                </a:rPr>
                <a:t>Professeurs et Conseillers</a:t>
              </a:r>
            </a:p>
            <a:p>
              <a:pPr algn="ctr">
                <a:lnSpc>
                  <a:spcPts val="665"/>
                </a:lnSpc>
              </a:pPr>
              <a:r>
                <a:rPr lang="en-US" sz="474">
                  <a:solidFill>
                    <a:srgbClr val="FFFFFF"/>
                  </a:solidFill>
                  <a:latin typeface="Raleway"/>
                </a:rPr>
                <a:t>Principaux</a:t>
              </a:r>
            </a:p>
            <a:p>
              <a:pPr algn="ctr">
                <a:lnSpc>
                  <a:spcPts val="665"/>
                </a:lnSpc>
              </a:pPr>
              <a:r>
                <a:rPr lang="en-US" sz="474">
                  <a:solidFill>
                    <a:srgbClr val="FFFFFF"/>
                  </a:solidFill>
                  <a:latin typeface="Raleway"/>
                </a:rPr>
                <a:t>des Écoles</a:t>
              </a:r>
            </a:p>
          </p:txBody>
        </p:sp>
        <p:sp>
          <p:nvSpPr>
            <p:cNvPr id="25" name="TextBox 39">
              <a:extLst>
                <a:ext uri="{FF2B5EF4-FFF2-40B4-BE49-F238E27FC236}">
                  <a16:creationId xmlns:a16="http://schemas.microsoft.com/office/drawing/2014/main" id="{A8CE1E2C-B621-4392-B95F-901C7F6B3F10}"/>
                </a:ext>
              </a:extLst>
            </p:cNvPr>
            <p:cNvSpPr txBox="1"/>
            <p:nvPr/>
          </p:nvSpPr>
          <p:spPr>
            <a:xfrm>
              <a:off x="8765028" y="1142191"/>
              <a:ext cx="805821" cy="115450"/>
            </a:xfrm>
            <a:prstGeom prst="rect">
              <a:avLst/>
            </a:prstGeom>
          </p:spPr>
          <p:txBody>
            <a:bodyPr lIns="0" tIns="0" rIns="0" bIns="0" rtlCol="0" anchor="t">
              <a:spAutoFit/>
            </a:bodyPr>
            <a:lstStyle/>
            <a:p>
              <a:pPr algn="ctr">
                <a:lnSpc>
                  <a:spcPts val="665"/>
                </a:lnSpc>
              </a:pPr>
              <a:r>
                <a:rPr lang="en-US" sz="474">
                  <a:solidFill>
                    <a:srgbClr val="FFFFFF"/>
                  </a:solidFill>
                  <a:latin typeface="Raleway Bold"/>
                </a:rPr>
                <a:t>parcours</a:t>
              </a:r>
            </a:p>
          </p:txBody>
        </p:sp>
        <p:sp>
          <p:nvSpPr>
            <p:cNvPr id="26" name="TextBox 40">
              <a:extLst>
                <a:ext uri="{FF2B5EF4-FFF2-40B4-BE49-F238E27FC236}">
                  <a16:creationId xmlns:a16="http://schemas.microsoft.com/office/drawing/2014/main" id="{795443C3-FC02-4025-A13A-E24E18FC05AE}"/>
                </a:ext>
              </a:extLst>
            </p:cNvPr>
            <p:cNvSpPr txBox="1"/>
            <p:nvPr/>
          </p:nvSpPr>
          <p:spPr>
            <a:xfrm>
              <a:off x="7381265" y="776711"/>
              <a:ext cx="1018367" cy="370790"/>
            </a:xfrm>
            <a:prstGeom prst="rect">
              <a:avLst/>
            </a:prstGeom>
          </p:spPr>
          <p:txBody>
            <a:bodyPr lIns="0" tIns="0" rIns="0" bIns="0" rtlCol="0" anchor="t">
              <a:spAutoFit/>
            </a:bodyPr>
            <a:lstStyle/>
            <a:p>
              <a:pPr algn="ctr">
                <a:lnSpc>
                  <a:spcPts val="665"/>
                </a:lnSpc>
              </a:pPr>
              <a:r>
                <a:rPr lang="en-US" sz="474">
                  <a:solidFill>
                    <a:srgbClr val="FFFFFF"/>
                  </a:solidFill>
                  <a:latin typeface="Raleway"/>
                </a:rPr>
                <a:t>Entrainement et Optimisation de la Performance Sportive</a:t>
              </a:r>
            </a:p>
          </p:txBody>
        </p:sp>
        <p:sp>
          <p:nvSpPr>
            <p:cNvPr id="27" name="TextBox 41">
              <a:extLst>
                <a:ext uri="{FF2B5EF4-FFF2-40B4-BE49-F238E27FC236}">
                  <a16:creationId xmlns:a16="http://schemas.microsoft.com/office/drawing/2014/main" id="{63780E6F-634F-4A54-B401-E12AFCFA1719}"/>
                </a:ext>
              </a:extLst>
            </p:cNvPr>
            <p:cNvSpPr txBox="1"/>
            <p:nvPr/>
          </p:nvSpPr>
          <p:spPr>
            <a:xfrm>
              <a:off x="8756005" y="823727"/>
              <a:ext cx="805821" cy="243120"/>
            </a:xfrm>
            <a:prstGeom prst="rect">
              <a:avLst/>
            </a:prstGeom>
          </p:spPr>
          <p:txBody>
            <a:bodyPr lIns="0" tIns="0" rIns="0" bIns="0" rtlCol="0" anchor="t">
              <a:spAutoFit/>
            </a:bodyPr>
            <a:lstStyle/>
            <a:p>
              <a:pPr algn="ctr">
                <a:lnSpc>
                  <a:spcPts val="665"/>
                </a:lnSpc>
              </a:pPr>
              <a:r>
                <a:rPr lang="en-US" sz="474">
                  <a:solidFill>
                    <a:srgbClr val="FFFFFF"/>
                  </a:solidFill>
                  <a:latin typeface="Raleway"/>
                </a:rPr>
                <a:t>Management du Sport </a:t>
              </a:r>
            </a:p>
          </p:txBody>
        </p:sp>
        <p:sp>
          <p:nvSpPr>
            <p:cNvPr id="28" name="TextBox 42">
              <a:extLst>
                <a:ext uri="{FF2B5EF4-FFF2-40B4-BE49-F238E27FC236}">
                  <a16:creationId xmlns:a16="http://schemas.microsoft.com/office/drawing/2014/main" id="{137272A0-5268-474B-84B8-880002C3E9EE}"/>
                </a:ext>
              </a:extLst>
            </p:cNvPr>
            <p:cNvSpPr txBox="1"/>
            <p:nvPr/>
          </p:nvSpPr>
          <p:spPr>
            <a:xfrm>
              <a:off x="8756005" y="1341338"/>
              <a:ext cx="805821" cy="243120"/>
            </a:xfrm>
            <a:prstGeom prst="rect">
              <a:avLst/>
            </a:prstGeom>
          </p:spPr>
          <p:txBody>
            <a:bodyPr lIns="0" tIns="0" rIns="0" bIns="0" rtlCol="0" anchor="t">
              <a:spAutoFit/>
            </a:bodyPr>
            <a:lstStyle/>
            <a:p>
              <a:pPr algn="ctr">
                <a:lnSpc>
                  <a:spcPts val="665"/>
                </a:lnSpc>
              </a:pPr>
              <a:r>
                <a:rPr lang="en-US" sz="474">
                  <a:solidFill>
                    <a:srgbClr val="FFFFFF"/>
                  </a:solidFill>
                  <a:latin typeface="Raleway"/>
                </a:rPr>
                <a:t>Sports et</a:t>
              </a:r>
            </a:p>
            <a:p>
              <a:pPr algn="ctr">
                <a:lnSpc>
                  <a:spcPts val="665"/>
                </a:lnSpc>
              </a:pPr>
              <a:r>
                <a:rPr lang="en-US" sz="474">
                  <a:solidFill>
                    <a:srgbClr val="FFFFFF"/>
                  </a:solidFill>
                  <a:latin typeface="Raleway"/>
                </a:rPr>
                <a:t>Territoire</a:t>
              </a:r>
            </a:p>
          </p:txBody>
        </p:sp>
        <p:sp>
          <p:nvSpPr>
            <p:cNvPr id="29" name="TextBox 43">
              <a:extLst>
                <a:ext uri="{FF2B5EF4-FFF2-40B4-BE49-F238E27FC236}">
                  <a16:creationId xmlns:a16="http://schemas.microsoft.com/office/drawing/2014/main" id="{6A5A93B2-D3ED-44EB-BBB1-CFE9ACE75D1F}"/>
                </a:ext>
              </a:extLst>
            </p:cNvPr>
            <p:cNvSpPr txBox="1"/>
            <p:nvPr/>
          </p:nvSpPr>
          <p:spPr>
            <a:xfrm>
              <a:off x="5485902" y="-3314"/>
              <a:ext cx="1085909" cy="216767"/>
            </a:xfrm>
            <a:prstGeom prst="rect">
              <a:avLst/>
            </a:prstGeom>
          </p:spPr>
          <p:txBody>
            <a:bodyPr lIns="0" tIns="0" rIns="0" bIns="0" rtlCol="0" anchor="t">
              <a:spAutoFit/>
            </a:bodyPr>
            <a:lstStyle/>
            <a:p>
              <a:pPr algn="ctr">
                <a:lnSpc>
                  <a:spcPts val="1312"/>
                </a:lnSpc>
              </a:pPr>
              <a:r>
                <a:rPr lang="en-US" sz="937">
                  <a:solidFill>
                    <a:srgbClr val="FFFFFF"/>
                  </a:solidFill>
                  <a:latin typeface="Raleway Heavy"/>
                </a:rPr>
                <a:t>DOCTORAT</a:t>
              </a:r>
            </a:p>
          </p:txBody>
        </p:sp>
        <p:sp>
          <p:nvSpPr>
            <p:cNvPr id="30" name="TextBox 44">
              <a:extLst>
                <a:ext uri="{FF2B5EF4-FFF2-40B4-BE49-F238E27FC236}">
                  <a16:creationId xmlns:a16="http://schemas.microsoft.com/office/drawing/2014/main" id="{49D393D8-A9DF-458B-A91C-3BFE78F791EE}"/>
                </a:ext>
              </a:extLst>
            </p:cNvPr>
            <p:cNvSpPr txBox="1"/>
            <p:nvPr/>
          </p:nvSpPr>
          <p:spPr>
            <a:xfrm>
              <a:off x="7535060" y="3322"/>
              <a:ext cx="2026768" cy="200806"/>
            </a:xfrm>
            <a:prstGeom prst="rect">
              <a:avLst/>
            </a:prstGeom>
          </p:spPr>
          <p:txBody>
            <a:bodyPr lIns="0" tIns="0" rIns="0" bIns="0" rtlCol="0" anchor="t">
              <a:spAutoFit/>
            </a:bodyPr>
            <a:lstStyle/>
            <a:p>
              <a:pPr algn="ctr">
                <a:lnSpc>
                  <a:spcPts val="1235"/>
                </a:lnSpc>
              </a:pPr>
              <a:r>
                <a:rPr lang="en-US" sz="882">
                  <a:solidFill>
                    <a:srgbClr val="FFFFFF"/>
                  </a:solidFill>
                  <a:latin typeface="Raleway Heavy"/>
                </a:rPr>
                <a:t>VIE PROFESSIONNELLE</a:t>
              </a:r>
            </a:p>
          </p:txBody>
        </p:sp>
        <p:grpSp>
          <p:nvGrpSpPr>
            <p:cNvPr id="31" name="Group 45">
              <a:extLst>
                <a:ext uri="{FF2B5EF4-FFF2-40B4-BE49-F238E27FC236}">
                  <a16:creationId xmlns:a16="http://schemas.microsoft.com/office/drawing/2014/main" id="{75EFC501-2EF8-4403-9DB8-A950A11B2F4C}"/>
                </a:ext>
              </a:extLst>
            </p:cNvPr>
            <p:cNvGrpSpPr/>
            <p:nvPr/>
          </p:nvGrpSpPr>
          <p:grpSpPr>
            <a:xfrm rot="5400000">
              <a:off x="4657061" y="345435"/>
              <a:ext cx="1287313" cy="1228624"/>
              <a:chOff x="0" y="0"/>
              <a:chExt cx="726839" cy="693702"/>
            </a:xfrm>
          </p:grpSpPr>
          <p:sp>
            <p:nvSpPr>
              <p:cNvPr id="245" name="Freeform 46">
                <a:extLst>
                  <a:ext uri="{FF2B5EF4-FFF2-40B4-BE49-F238E27FC236}">
                    <a16:creationId xmlns:a16="http://schemas.microsoft.com/office/drawing/2014/main" id="{59AB3588-7D1A-4EAD-82BB-C6E27ED17F95}"/>
                  </a:ext>
                </a:extLst>
              </p:cNvPr>
              <p:cNvSpPr/>
              <p:nvPr/>
            </p:nvSpPr>
            <p:spPr>
              <a:xfrm>
                <a:off x="0" y="0"/>
                <a:ext cx="726839" cy="693702"/>
              </a:xfrm>
              <a:custGeom>
                <a:avLst/>
                <a:gdLst/>
                <a:ahLst/>
                <a:cxnLst/>
                <a:rect l="l" t="t" r="r" b="b"/>
                <a:pathLst>
                  <a:path w="726839" h="693702">
                    <a:moveTo>
                      <a:pt x="0" y="0"/>
                    </a:moveTo>
                    <a:lnTo>
                      <a:pt x="726839" y="0"/>
                    </a:lnTo>
                    <a:lnTo>
                      <a:pt x="726839" y="693702"/>
                    </a:lnTo>
                    <a:lnTo>
                      <a:pt x="0" y="693702"/>
                    </a:lnTo>
                    <a:close/>
                  </a:path>
                </a:pathLst>
              </a:custGeom>
              <a:solidFill>
                <a:srgbClr val="A9C30C"/>
              </a:solidFill>
            </p:spPr>
          </p:sp>
          <p:sp>
            <p:nvSpPr>
              <p:cNvPr id="246" name="TextBox 47">
                <a:extLst>
                  <a:ext uri="{FF2B5EF4-FFF2-40B4-BE49-F238E27FC236}">
                    <a16:creationId xmlns:a16="http://schemas.microsoft.com/office/drawing/2014/main" id="{98A1C856-91B1-46BA-BCD6-EC35CBF646D6}"/>
                  </a:ext>
                </a:extLst>
              </p:cNvPr>
              <p:cNvSpPr txBox="1"/>
              <p:nvPr/>
            </p:nvSpPr>
            <p:spPr>
              <a:xfrm>
                <a:off x="0" y="-19050"/>
                <a:ext cx="726839" cy="712752"/>
              </a:xfrm>
              <a:prstGeom prst="rect">
                <a:avLst/>
              </a:prstGeom>
            </p:spPr>
            <p:txBody>
              <a:bodyPr lIns="47625" tIns="47625" rIns="47625" bIns="47625" rtlCol="0" anchor="ctr"/>
              <a:lstStyle/>
              <a:p>
                <a:pPr algn="ctr">
                  <a:lnSpc>
                    <a:spcPts val="817"/>
                  </a:lnSpc>
                </a:pPr>
                <a:endParaRPr sz="1688"/>
              </a:p>
            </p:txBody>
          </p:sp>
        </p:grpSp>
        <p:sp>
          <p:nvSpPr>
            <p:cNvPr id="32" name="TextBox 48">
              <a:extLst>
                <a:ext uri="{FF2B5EF4-FFF2-40B4-BE49-F238E27FC236}">
                  <a16:creationId xmlns:a16="http://schemas.microsoft.com/office/drawing/2014/main" id="{396333E9-DCFD-4D21-837A-3692D6A85F86}"/>
                </a:ext>
              </a:extLst>
            </p:cNvPr>
            <p:cNvSpPr txBox="1"/>
            <p:nvPr/>
          </p:nvSpPr>
          <p:spPr>
            <a:xfrm>
              <a:off x="4883447" y="556579"/>
              <a:ext cx="787814" cy="200535"/>
            </a:xfrm>
            <a:prstGeom prst="rect">
              <a:avLst/>
            </a:prstGeom>
          </p:spPr>
          <p:txBody>
            <a:bodyPr lIns="0" tIns="0" rIns="0" bIns="0" rtlCol="0" anchor="t">
              <a:spAutoFit/>
            </a:bodyPr>
            <a:lstStyle/>
            <a:p>
              <a:pPr algn="ctr">
                <a:lnSpc>
                  <a:spcPts val="1222"/>
                </a:lnSpc>
              </a:pPr>
              <a:r>
                <a:rPr lang="en-US" sz="874">
                  <a:solidFill>
                    <a:srgbClr val="FFFFFF"/>
                  </a:solidFill>
                  <a:latin typeface="Raleway Heavy"/>
                </a:rPr>
                <a:t>APAS</a:t>
              </a:r>
            </a:p>
          </p:txBody>
        </p:sp>
        <p:sp>
          <p:nvSpPr>
            <p:cNvPr id="33" name="TextBox 49">
              <a:extLst>
                <a:ext uri="{FF2B5EF4-FFF2-40B4-BE49-F238E27FC236}">
                  <a16:creationId xmlns:a16="http://schemas.microsoft.com/office/drawing/2014/main" id="{CA86CF48-1FE2-429B-9CEA-BF2F1978E985}"/>
                </a:ext>
              </a:extLst>
            </p:cNvPr>
            <p:cNvSpPr txBox="1"/>
            <p:nvPr/>
          </p:nvSpPr>
          <p:spPr>
            <a:xfrm>
              <a:off x="4875843" y="855622"/>
              <a:ext cx="787814" cy="243120"/>
            </a:xfrm>
            <a:prstGeom prst="rect">
              <a:avLst/>
            </a:prstGeom>
          </p:spPr>
          <p:txBody>
            <a:bodyPr lIns="0" tIns="0" rIns="0" bIns="0" rtlCol="0" anchor="t">
              <a:spAutoFit/>
            </a:bodyPr>
            <a:lstStyle/>
            <a:p>
              <a:pPr algn="ctr">
                <a:lnSpc>
                  <a:spcPts val="665"/>
                </a:lnSpc>
              </a:pPr>
              <a:r>
                <a:rPr lang="en-US" sz="474">
                  <a:solidFill>
                    <a:srgbClr val="FFFFFF"/>
                  </a:solidFill>
                  <a:latin typeface="Raleway"/>
                </a:rPr>
                <a:t>Activités Physiques Adaptées Santé</a:t>
              </a:r>
            </a:p>
          </p:txBody>
        </p:sp>
        <p:sp>
          <p:nvSpPr>
            <p:cNvPr id="34" name="TextBox 50">
              <a:extLst>
                <a:ext uri="{FF2B5EF4-FFF2-40B4-BE49-F238E27FC236}">
                  <a16:creationId xmlns:a16="http://schemas.microsoft.com/office/drawing/2014/main" id="{BE2B0B8B-8583-4A37-ABE8-304E35618D30}"/>
                </a:ext>
              </a:extLst>
            </p:cNvPr>
            <p:cNvSpPr txBox="1"/>
            <p:nvPr/>
          </p:nvSpPr>
          <p:spPr>
            <a:xfrm>
              <a:off x="4860787" y="1247268"/>
              <a:ext cx="787814" cy="243760"/>
            </a:xfrm>
            <a:prstGeom prst="rect">
              <a:avLst/>
            </a:prstGeom>
          </p:spPr>
          <p:txBody>
            <a:bodyPr lIns="0" tIns="0" rIns="0" bIns="0" rtlCol="0" anchor="t">
              <a:spAutoFit/>
            </a:bodyPr>
            <a:lstStyle/>
            <a:p>
              <a:pPr algn="ctr">
                <a:lnSpc>
                  <a:spcPts val="687"/>
                </a:lnSpc>
              </a:pPr>
              <a:r>
                <a:rPr lang="en-US" sz="491">
                  <a:solidFill>
                    <a:srgbClr val="FFFFFF"/>
                  </a:solidFill>
                  <a:latin typeface="Raleway"/>
                </a:rPr>
                <a:t>Innovation Prévention Santé</a:t>
              </a:r>
            </a:p>
          </p:txBody>
        </p:sp>
        <p:grpSp>
          <p:nvGrpSpPr>
            <p:cNvPr id="35" name="Group 51">
              <a:extLst>
                <a:ext uri="{FF2B5EF4-FFF2-40B4-BE49-F238E27FC236}">
                  <a16:creationId xmlns:a16="http://schemas.microsoft.com/office/drawing/2014/main" id="{FC9619E9-083F-495E-9D1E-EC5B8E35AF6A}"/>
                </a:ext>
              </a:extLst>
            </p:cNvPr>
            <p:cNvGrpSpPr/>
            <p:nvPr/>
          </p:nvGrpSpPr>
          <p:grpSpPr>
            <a:xfrm rot="5400000">
              <a:off x="5949545" y="348792"/>
              <a:ext cx="1281205" cy="1231506"/>
              <a:chOff x="0" y="0"/>
              <a:chExt cx="723390" cy="695329"/>
            </a:xfrm>
          </p:grpSpPr>
          <p:sp>
            <p:nvSpPr>
              <p:cNvPr id="243" name="Freeform 52">
                <a:extLst>
                  <a:ext uri="{FF2B5EF4-FFF2-40B4-BE49-F238E27FC236}">
                    <a16:creationId xmlns:a16="http://schemas.microsoft.com/office/drawing/2014/main" id="{8C3CD87F-8470-4CF1-8ADF-F7BD8F606535}"/>
                  </a:ext>
                </a:extLst>
              </p:cNvPr>
              <p:cNvSpPr/>
              <p:nvPr/>
            </p:nvSpPr>
            <p:spPr>
              <a:xfrm>
                <a:off x="0" y="0"/>
                <a:ext cx="723390" cy="695329"/>
              </a:xfrm>
              <a:custGeom>
                <a:avLst/>
                <a:gdLst/>
                <a:ahLst/>
                <a:cxnLst/>
                <a:rect l="l" t="t" r="r" b="b"/>
                <a:pathLst>
                  <a:path w="723390" h="695329">
                    <a:moveTo>
                      <a:pt x="0" y="0"/>
                    </a:moveTo>
                    <a:lnTo>
                      <a:pt x="723390" y="0"/>
                    </a:lnTo>
                    <a:lnTo>
                      <a:pt x="723390" y="695329"/>
                    </a:lnTo>
                    <a:lnTo>
                      <a:pt x="0" y="695329"/>
                    </a:lnTo>
                    <a:close/>
                  </a:path>
                </a:pathLst>
              </a:custGeom>
              <a:solidFill>
                <a:srgbClr val="A9C30C"/>
              </a:solidFill>
            </p:spPr>
          </p:sp>
          <p:sp>
            <p:nvSpPr>
              <p:cNvPr id="244" name="TextBox 53">
                <a:extLst>
                  <a:ext uri="{FF2B5EF4-FFF2-40B4-BE49-F238E27FC236}">
                    <a16:creationId xmlns:a16="http://schemas.microsoft.com/office/drawing/2014/main" id="{8CA1CC3F-E416-4F3A-88C8-8AEDDC0FD089}"/>
                  </a:ext>
                </a:extLst>
              </p:cNvPr>
              <p:cNvSpPr txBox="1"/>
              <p:nvPr/>
            </p:nvSpPr>
            <p:spPr>
              <a:xfrm>
                <a:off x="0" y="-19050"/>
                <a:ext cx="723390" cy="714379"/>
              </a:xfrm>
              <a:prstGeom prst="rect">
                <a:avLst/>
              </a:prstGeom>
            </p:spPr>
            <p:txBody>
              <a:bodyPr lIns="47625" tIns="47625" rIns="47625" bIns="47625" rtlCol="0" anchor="ctr"/>
              <a:lstStyle/>
              <a:p>
                <a:pPr algn="ctr">
                  <a:lnSpc>
                    <a:spcPts val="817"/>
                  </a:lnSpc>
                </a:pPr>
                <a:endParaRPr sz="1688"/>
              </a:p>
            </p:txBody>
          </p:sp>
        </p:grpSp>
        <p:sp>
          <p:nvSpPr>
            <p:cNvPr id="36" name="TextBox 54">
              <a:extLst>
                <a:ext uri="{FF2B5EF4-FFF2-40B4-BE49-F238E27FC236}">
                  <a16:creationId xmlns:a16="http://schemas.microsoft.com/office/drawing/2014/main" id="{8A259D5C-2E2F-43BA-B294-7BEA4C13509B}"/>
                </a:ext>
              </a:extLst>
            </p:cNvPr>
            <p:cNvSpPr txBox="1"/>
            <p:nvPr/>
          </p:nvSpPr>
          <p:spPr>
            <a:xfrm>
              <a:off x="6184118" y="834607"/>
              <a:ext cx="816523" cy="370790"/>
            </a:xfrm>
            <a:prstGeom prst="rect">
              <a:avLst/>
            </a:prstGeom>
          </p:spPr>
          <p:txBody>
            <a:bodyPr lIns="0" tIns="0" rIns="0" bIns="0" rtlCol="0" anchor="t">
              <a:spAutoFit/>
            </a:bodyPr>
            <a:lstStyle/>
            <a:p>
              <a:pPr algn="ctr">
                <a:lnSpc>
                  <a:spcPts val="665"/>
                </a:lnSpc>
              </a:pPr>
              <a:r>
                <a:rPr lang="en-US" sz="474">
                  <a:solidFill>
                    <a:srgbClr val="FFFFFF"/>
                  </a:solidFill>
                  <a:latin typeface="Raleway"/>
                </a:rPr>
                <a:t>Enseigement de l'Education Physique et Sportive</a:t>
              </a:r>
            </a:p>
          </p:txBody>
        </p:sp>
        <p:sp>
          <p:nvSpPr>
            <p:cNvPr id="37" name="TextBox 55">
              <a:extLst>
                <a:ext uri="{FF2B5EF4-FFF2-40B4-BE49-F238E27FC236}">
                  <a16:creationId xmlns:a16="http://schemas.microsoft.com/office/drawing/2014/main" id="{CBB4E7ED-4E6C-43BF-80FB-FAADC505FA8C}"/>
                </a:ext>
              </a:extLst>
            </p:cNvPr>
            <p:cNvSpPr txBox="1"/>
            <p:nvPr/>
          </p:nvSpPr>
          <p:spPr>
            <a:xfrm>
              <a:off x="6196241" y="556579"/>
              <a:ext cx="787814" cy="200535"/>
            </a:xfrm>
            <a:prstGeom prst="rect">
              <a:avLst/>
            </a:prstGeom>
          </p:spPr>
          <p:txBody>
            <a:bodyPr lIns="0" tIns="0" rIns="0" bIns="0" rtlCol="0" anchor="t">
              <a:spAutoFit/>
            </a:bodyPr>
            <a:lstStyle/>
            <a:p>
              <a:pPr algn="ctr">
                <a:lnSpc>
                  <a:spcPts val="1222"/>
                </a:lnSpc>
              </a:pPr>
              <a:r>
                <a:rPr lang="en-US" sz="874">
                  <a:solidFill>
                    <a:srgbClr val="FFFFFF"/>
                  </a:solidFill>
                  <a:latin typeface="Raleway Heavy"/>
                </a:rPr>
                <a:t>MEEF</a:t>
              </a:r>
            </a:p>
          </p:txBody>
        </p:sp>
        <p:sp>
          <p:nvSpPr>
            <p:cNvPr id="38" name="TextBox 56">
              <a:extLst>
                <a:ext uri="{FF2B5EF4-FFF2-40B4-BE49-F238E27FC236}">
                  <a16:creationId xmlns:a16="http://schemas.microsoft.com/office/drawing/2014/main" id="{BB26DF1B-F79B-4B93-8E7B-F68043E57E4C}"/>
                </a:ext>
              </a:extLst>
            </p:cNvPr>
            <p:cNvSpPr txBox="1"/>
            <p:nvPr/>
          </p:nvSpPr>
          <p:spPr>
            <a:xfrm>
              <a:off x="6187402" y="1354394"/>
              <a:ext cx="787814" cy="116089"/>
            </a:xfrm>
            <a:prstGeom prst="rect">
              <a:avLst/>
            </a:prstGeom>
          </p:spPr>
          <p:txBody>
            <a:bodyPr lIns="0" tIns="0" rIns="0" bIns="0" rtlCol="0" anchor="t">
              <a:spAutoFit/>
            </a:bodyPr>
            <a:lstStyle/>
            <a:p>
              <a:pPr algn="ctr">
                <a:lnSpc>
                  <a:spcPts val="687"/>
                </a:lnSpc>
              </a:pPr>
              <a:r>
                <a:rPr lang="en-US" sz="491">
                  <a:solidFill>
                    <a:srgbClr val="FFFFFF"/>
                  </a:solidFill>
                  <a:latin typeface="Raleway Bold"/>
                </a:rPr>
                <a:t>Parcours</a:t>
              </a:r>
              <a:r>
                <a:rPr lang="en-US" sz="491">
                  <a:solidFill>
                    <a:srgbClr val="FFFFFF"/>
                  </a:solidFill>
                  <a:latin typeface="Raleway"/>
                </a:rPr>
                <a:t> EPS</a:t>
              </a:r>
            </a:p>
          </p:txBody>
        </p:sp>
        <p:sp>
          <p:nvSpPr>
            <p:cNvPr id="39" name="TextBox 57">
              <a:extLst>
                <a:ext uri="{FF2B5EF4-FFF2-40B4-BE49-F238E27FC236}">
                  <a16:creationId xmlns:a16="http://schemas.microsoft.com/office/drawing/2014/main" id="{C73D68C8-E681-422D-B129-75B5F35B462C}"/>
                </a:ext>
              </a:extLst>
            </p:cNvPr>
            <p:cNvSpPr txBox="1"/>
            <p:nvPr/>
          </p:nvSpPr>
          <p:spPr>
            <a:xfrm>
              <a:off x="7491162" y="546482"/>
              <a:ext cx="787814" cy="200535"/>
            </a:xfrm>
            <a:prstGeom prst="rect">
              <a:avLst/>
            </a:prstGeom>
          </p:spPr>
          <p:txBody>
            <a:bodyPr lIns="0" tIns="0" rIns="0" bIns="0" rtlCol="0" anchor="t">
              <a:spAutoFit/>
            </a:bodyPr>
            <a:lstStyle/>
            <a:p>
              <a:pPr algn="ctr">
                <a:lnSpc>
                  <a:spcPts val="1222"/>
                </a:lnSpc>
              </a:pPr>
              <a:r>
                <a:rPr lang="en-US" sz="874">
                  <a:solidFill>
                    <a:srgbClr val="FFFFFF"/>
                  </a:solidFill>
                  <a:latin typeface="Raleway Heavy"/>
                </a:rPr>
                <a:t>EOPS</a:t>
              </a:r>
            </a:p>
          </p:txBody>
        </p:sp>
        <p:sp>
          <p:nvSpPr>
            <p:cNvPr id="40" name="TextBox 58">
              <a:extLst>
                <a:ext uri="{FF2B5EF4-FFF2-40B4-BE49-F238E27FC236}">
                  <a16:creationId xmlns:a16="http://schemas.microsoft.com/office/drawing/2014/main" id="{F1638B34-E20D-4D8A-B022-E0DEB45F9048}"/>
                </a:ext>
              </a:extLst>
            </p:cNvPr>
            <p:cNvSpPr txBox="1"/>
            <p:nvPr/>
          </p:nvSpPr>
          <p:spPr>
            <a:xfrm>
              <a:off x="7342222" y="1124331"/>
              <a:ext cx="1085697" cy="370790"/>
            </a:xfrm>
            <a:prstGeom prst="rect">
              <a:avLst/>
            </a:prstGeom>
          </p:spPr>
          <p:txBody>
            <a:bodyPr lIns="0" tIns="0" rIns="0" bIns="0" rtlCol="0" anchor="t">
              <a:spAutoFit/>
            </a:bodyPr>
            <a:lstStyle/>
            <a:p>
              <a:pPr algn="ctr">
                <a:lnSpc>
                  <a:spcPts val="665"/>
                </a:lnSpc>
              </a:pPr>
              <a:r>
                <a:rPr lang="en-US" sz="474">
                  <a:solidFill>
                    <a:srgbClr val="FFFFFF"/>
                  </a:solidFill>
                  <a:latin typeface="Raleway Bold"/>
                </a:rPr>
                <a:t>parcours</a:t>
              </a:r>
              <a:r>
                <a:rPr lang="en-US" sz="474">
                  <a:solidFill>
                    <a:srgbClr val="FFFFFF"/>
                  </a:solidFill>
                  <a:latin typeface="Raleway"/>
                </a:rPr>
                <a:t> Accompagnement de la Performance Individuelle et Collective</a:t>
              </a:r>
            </a:p>
          </p:txBody>
        </p:sp>
        <p:grpSp>
          <p:nvGrpSpPr>
            <p:cNvPr id="41" name="Group 59">
              <a:extLst>
                <a:ext uri="{FF2B5EF4-FFF2-40B4-BE49-F238E27FC236}">
                  <a16:creationId xmlns:a16="http://schemas.microsoft.com/office/drawing/2014/main" id="{02295E15-EE87-44AA-9DB2-FAB7E9E18842}"/>
                </a:ext>
              </a:extLst>
            </p:cNvPr>
            <p:cNvGrpSpPr/>
            <p:nvPr/>
          </p:nvGrpSpPr>
          <p:grpSpPr>
            <a:xfrm>
              <a:off x="3631582" y="393543"/>
              <a:ext cx="708432" cy="128108"/>
              <a:chOff x="0" y="0"/>
              <a:chExt cx="235928" cy="42663"/>
            </a:xfrm>
          </p:grpSpPr>
          <p:sp>
            <p:nvSpPr>
              <p:cNvPr id="241" name="Freeform 60">
                <a:extLst>
                  <a:ext uri="{FF2B5EF4-FFF2-40B4-BE49-F238E27FC236}">
                    <a16:creationId xmlns:a16="http://schemas.microsoft.com/office/drawing/2014/main" id="{9F000DAD-E3DB-413E-BC22-3C6CD10AA949}"/>
                  </a:ext>
                </a:extLst>
              </p:cNvPr>
              <p:cNvSpPr/>
              <p:nvPr/>
            </p:nvSpPr>
            <p:spPr>
              <a:xfrm>
                <a:off x="0" y="0"/>
                <a:ext cx="235928" cy="42663"/>
              </a:xfrm>
              <a:custGeom>
                <a:avLst/>
                <a:gdLst/>
                <a:ahLst/>
                <a:cxnLst/>
                <a:rect l="l" t="t" r="r" b="b"/>
                <a:pathLst>
                  <a:path w="235928" h="42663">
                    <a:moveTo>
                      <a:pt x="0" y="0"/>
                    </a:moveTo>
                    <a:lnTo>
                      <a:pt x="235928" y="0"/>
                    </a:lnTo>
                    <a:lnTo>
                      <a:pt x="235928" y="42663"/>
                    </a:lnTo>
                    <a:lnTo>
                      <a:pt x="0" y="42663"/>
                    </a:lnTo>
                    <a:close/>
                  </a:path>
                </a:pathLst>
              </a:custGeom>
              <a:solidFill>
                <a:srgbClr val="FFFFFF"/>
              </a:solidFill>
            </p:spPr>
          </p:sp>
          <p:sp>
            <p:nvSpPr>
              <p:cNvPr id="242" name="TextBox 61">
                <a:extLst>
                  <a:ext uri="{FF2B5EF4-FFF2-40B4-BE49-F238E27FC236}">
                    <a16:creationId xmlns:a16="http://schemas.microsoft.com/office/drawing/2014/main" id="{8FAE3873-A299-44E5-A162-86D3F59C6120}"/>
                  </a:ext>
                </a:extLst>
              </p:cNvPr>
              <p:cNvSpPr txBox="1"/>
              <p:nvPr/>
            </p:nvSpPr>
            <p:spPr>
              <a:xfrm>
                <a:off x="0" y="-19050"/>
                <a:ext cx="235928" cy="61713"/>
              </a:xfrm>
              <a:prstGeom prst="rect">
                <a:avLst/>
              </a:prstGeom>
            </p:spPr>
            <p:txBody>
              <a:bodyPr lIns="47625" tIns="47625" rIns="47625" bIns="47625" rtlCol="0" anchor="ctr"/>
              <a:lstStyle/>
              <a:p>
                <a:pPr algn="ctr">
                  <a:lnSpc>
                    <a:spcPts val="817"/>
                  </a:lnSpc>
                </a:pPr>
                <a:endParaRPr sz="1688"/>
              </a:p>
            </p:txBody>
          </p:sp>
        </p:grpSp>
        <p:sp>
          <p:nvSpPr>
            <p:cNvPr id="42" name="TextBox 62">
              <a:extLst>
                <a:ext uri="{FF2B5EF4-FFF2-40B4-BE49-F238E27FC236}">
                  <a16:creationId xmlns:a16="http://schemas.microsoft.com/office/drawing/2014/main" id="{CA12224E-1451-4111-83F8-296019566161}"/>
                </a:ext>
              </a:extLst>
            </p:cNvPr>
            <p:cNvSpPr txBox="1"/>
            <p:nvPr/>
          </p:nvSpPr>
          <p:spPr>
            <a:xfrm>
              <a:off x="3431107" y="350440"/>
              <a:ext cx="1091511" cy="181931"/>
            </a:xfrm>
            <a:prstGeom prst="rect">
              <a:avLst/>
            </a:prstGeom>
          </p:spPr>
          <p:txBody>
            <a:bodyPr lIns="0" tIns="0" rIns="0" bIns="0" rtlCol="0" anchor="t">
              <a:spAutoFit/>
            </a:bodyPr>
            <a:lstStyle/>
            <a:p>
              <a:pPr algn="ctr">
                <a:lnSpc>
                  <a:spcPts val="1059"/>
                </a:lnSpc>
              </a:pPr>
              <a:r>
                <a:rPr lang="en-US" sz="757">
                  <a:solidFill>
                    <a:srgbClr val="008037"/>
                  </a:solidFill>
                  <a:latin typeface="Raleway Heavy"/>
                </a:rPr>
                <a:t>MASTER</a:t>
              </a:r>
            </a:p>
          </p:txBody>
        </p:sp>
        <p:grpSp>
          <p:nvGrpSpPr>
            <p:cNvPr id="43" name="Group 63">
              <a:extLst>
                <a:ext uri="{FF2B5EF4-FFF2-40B4-BE49-F238E27FC236}">
                  <a16:creationId xmlns:a16="http://schemas.microsoft.com/office/drawing/2014/main" id="{9085EEDF-E8C2-4F5E-A53F-9801EAAAB042}"/>
                </a:ext>
              </a:extLst>
            </p:cNvPr>
            <p:cNvGrpSpPr/>
            <p:nvPr/>
          </p:nvGrpSpPr>
          <p:grpSpPr>
            <a:xfrm>
              <a:off x="4900563" y="393543"/>
              <a:ext cx="708432" cy="128108"/>
              <a:chOff x="0" y="0"/>
              <a:chExt cx="235928" cy="42663"/>
            </a:xfrm>
          </p:grpSpPr>
          <p:sp>
            <p:nvSpPr>
              <p:cNvPr id="239" name="Freeform 64">
                <a:extLst>
                  <a:ext uri="{FF2B5EF4-FFF2-40B4-BE49-F238E27FC236}">
                    <a16:creationId xmlns:a16="http://schemas.microsoft.com/office/drawing/2014/main" id="{29497A37-23E8-47E7-AB8B-81D60661D376}"/>
                  </a:ext>
                </a:extLst>
              </p:cNvPr>
              <p:cNvSpPr/>
              <p:nvPr/>
            </p:nvSpPr>
            <p:spPr>
              <a:xfrm>
                <a:off x="0" y="0"/>
                <a:ext cx="235928" cy="42663"/>
              </a:xfrm>
              <a:custGeom>
                <a:avLst/>
                <a:gdLst/>
                <a:ahLst/>
                <a:cxnLst/>
                <a:rect l="l" t="t" r="r" b="b"/>
                <a:pathLst>
                  <a:path w="235928" h="42663">
                    <a:moveTo>
                      <a:pt x="0" y="0"/>
                    </a:moveTo>
                    <a:lnTo>
                      <a:pt x="235928" y="0"/>
                    </a:lnTo>
                    <a:lnTo>
                      <a:pt x="235928" y="42663"/>
                    </a:lnTo>
                    <a:lnTo>
                      <a:pt x="0" y="42663"/>
                    </a:lnTo>
                    <a:close/>
                  </a:path>
                </a:pathLst>
              </a:custGeom>
              <a:solidFill>
                <a:srgbClr val="FFFFFF"/>
              </a:solidFill>
            </p:spPr>
          </p:sp>
          <p:sp>
            <p:nvSpPr>
              <p:cNvPr id="240" name="TextBox 65">
                <a:extLst>
                  <a:ext uri="{FF2B5EF4-FFF2-40B4-BE49-F238E27FC236}">
                    <a16:creationId xmlns:a16="http://schemas.microsoft.com/office/drawing/2014/main" id="{23C878F3-B2F7-48AE-83DE-E6F309913369}"/>
                  </a:ext>
                </a:extLst>
              </p:cNvPr>
              <p:cNvSpPr txBox="1"/>
              <p:nvPr/>
            </p:nvSpPr>
            <p:spPr>
              <a:xfrm>
                <a:off x="0" y="-19050"/>
                <a:ext cx="235928" cy="61713"/>
              </a:xfrm>
              <a:prstGeom prst="rect">
                <a:avLst/>
              </a:prstGeom>
            </p:spPr>
            <p:txBody>
              <a:bodyPr lIns="47625" tIns="47625" rIns="47625" bIns="47625" rtlCol="0" anchor="ctr"/>
              <a:lstStyle/>
              <a:p>
                <a:pPr algn="ctr">
                  <a:lnSpc>
                    <a:spcPts val="817"/>
                  </a:lnSpc>
                </a:pPr>
                <a:endParaRPr sz="1688"/>
              </a:p>
            </p:txBody>
          </p:sp>
        </p:grpSp>
        <p:sp>
          <p:nvSpPr>
            <p:cNvPr id="44" name="TextBox 66">
              <a:extLst>
                <a:ext uri="{FF2B5EF4-FFF2-40B4-BE49-F238E27FC236}">
                  <a16:creationId xmlns:a16="http://schemas.microsoft.com/office/drawing/2014/main" id="{39D9B2F1-FEBD-42AA-B01D-C43E90939318}"/>
                </a:ext>
              </a:extLst>
            </p:cNvPr>
            <p:cNvSpPr txBox="1"/>
            <p:nvPr/>
          </p:nvSpPr>
          <p:spPr>
            <a:xfrm>
              <a:off x="4700087" y="350440"/>
              <a:ext cx="1091511" cy="181931"/>
            </a:xfrm>
            <a:prstGeom prst="rect">
              <a:avLst/>
            </a:prstGeom>
          </p:spPr>
          <p:txBody>
            <a:bodyPr lIns="0" tIns="0" rIns="0" bIns="0" rtlCol="0" anchor="t">
              <a:spAutoFit/>
            </a:bodyPr>
            <a:lstStyle/>
            <a:p>
              <a:pPr algn="ctr">
                <a:lnSpc>
                  <a:spcPts val="1059"/>
                </a:lnSpc>
              </a:pPr>
              <a:r>
                <a:rPr lang="en-US" sz="757">
                  <a:solidFill>
                    <a:srgbClr val="008037"/>
                  </a:solidFill>
                  <a:latin typeface="Raleway Heavy"/>
                </a:rPr>
                <a:t>MASTER</a:t>
              </a:r>
            </a:p>
          </p:txBody>
        </p:sp>
        <p:grpSp>
          <p:nvGrpSpPr>
            <p:cNvPr id="45" name="Group 67">
              <a:extLst>
                <a:ext uri="{FF2B5EF4-FFF2-40B4-BE49-F238E27FC236}">
                  <a16:creationId xmlns:a16="http://schemas.microsoft.com/office/drawing/2014/main" id="{392525EE-55A8-4218-B284-4F878312C05A}"/>
                </a:ext>
              </a:extLst>
            </p:cNvPr>
            <p:cNvGrpSpPr/>
            <p:nvPr/>
          </p:nvGrpSpPr>
          <p:grpSpPr>
            <a:xfrm>
              <a:off x="6236030" y="393543"/>
              <a:ext cx="708432" cy="128108"/>
              <a:chOff x="0" y="0"/>
              <a:chExt cx="235928" cy="42663"/>
            </a:xfrm>
          </p:grpSpPr>
          <p:sp>
            <p:nvSpPr>
              <p:cNvPr id="237" name="Freeform 68">
                <a:extLst>
                  <a:ext uri="{FF2B5EF4-FFF2-40B4-BE49-F238E27FC236}">
                    <a16:creationId xmlns:a16="http://schemas.microsoft.com/office/drawing/2014/main" id="{3E09233D-7C08-43E0-9E53-0D71D1485CDE}"/>
                  </a:ext>
                </a:extLst>
              </p:cNvPr>
              <p:cNvSpPr/>
              <p:nvPr/>
            </p:nvSpPr>
            <p:spPr>
              <a:xfrm>
                <a:off x="0" y="0"/>
                <a:ext cx="235928" cy="42663"/>
              </a:xfrm>
              <a:custGeom>
                <a:avLst/>
                <a:gdLst/>
                <a:ahLst/>
                <a:cxnLst/>
                <a:rect l="l" t="t" r="r" b="b"/>
                <a:pathLst>
                  <a:path w="235928" h="42663">
                    <a:moveTo>
                      <a:pt x="0" y="0"/>
                    </a:moveTo>
                    <a:lnTo>
                      <a:pt x="235928" y="0"/>
                    </a:lnTo>
                    <a:lnTo>
                      <a:pt x="235928" y="42663"/>
                    </a:lnTo>
                    <a:lnTo>
                      <a:pt x="0" y="42663"/>
                    </a:lnTo>
                    <a:close/>
                  </a:path>
                </a:pathLst>
              </a:custGeom>
              <a:solidFill>
                <a:srgbClr val="FFFFFF"/>
              </a:solidFill>
            </p:spPr>
          </p:sp>
          <p:sp>
            <p:nvSpPr>
              <p:cNvPr id="238" name="TextBox 69">
                <a:extLst>
                  <a:ext uri="{FF2B5EF4-FFF2-40B4-BE49-F238E27FC236}">
                    <a16:creationId xmlns:a16="http://schemas.microsoft.com/office/drawing/2014/main" id="{EC76E725-B59B-4EFE-9C96-886300FDD6CB}"/>
                  </a:ext>
                </a:extLst>
              </p:cNvPr>
              <p:cNvSpPr txBox="1"/>
              <p:nvPr/>
            </p:nvSpPr>
            <p:spPr>
              <a:xfrm>
                <a:off x="0" y="-19050"/>
                <a:ext cx="235928" cy="61713"/>
              </a:xfrm>
              <a:prstGeom prst="rect">
                <a:avLst/>
              </a:prstGeom>
            </p:spPr>
            <p:txBody>
              <a:bodyPr lIns="47625" tIns="47625" rIns="47625" bIns="47625" rtlCol="0" anchor="ctr"/>
              <a:lstStyle/>
              <a:p>
                <a:pPr algn="ctr">
                  <a:lnSpc>
                    <a:spcPts val="817"/>
                  </a:lnSpc>
                </a:pPr>
                <a:endParaRPr sz="1688"/>
              </a:p>
            </p:txBody>
          </p:sp>
        </p:grpSp>
        <p:sp>
          <p:nvSpPr>
            <p:cNvPr id="46" name="TextBox 70">
              <a:extLst>
                <a:ext uri="{FF2B5EF4-FFF2-40B4-BE49-F238E27FC236}">
                  <a16:creationId xmlns:a16="http://schemas.microsoft.com/office/drawing/2014/main" id="{AF183D07-F224-4E74-9EEF-FD65B44F01FD}"/>
                </a:ext>
              </a:extLst>
            </p:cNvPr>
            <p:cNvSpPr txBox="1"/>
            <p:nvPr/>
          </p:nvSpPr>
          <p:spPr>
            <a:xfrm>
              <a:off x="6035554" y="350440"/>
              <a:ext cx="1091511" cy="181931"/>
            </a:xfrm>
            <a:prstGeom prst="rect">
              <a:avLst/>
            </a:prstGeom>
          </p:spPr>
          <p:txBody>
            <a:bodyPr lIns="0" tIns="0" rIns="0" bIns="0" rtlCol="0" anchor="t">
              <a:spAutoFit/>
            </a:bodyPr>
            <a:lstStyle/>
            <a:p>
              <a:pPr algn="ctr">
                <a:lnSpc>
                  <a:spcPts val="1059"/>
                </a:lnSpc>
              </a:pPr>
              <a:r>
                <a:rPr lang="en-US" sz="757">
                  <a:solidFill>
                    <a:srgbClr val="008037"/>
                  </a:solidFill>
                  <a:latin typeface="Raleway Heavy"/>
                </a:rPr>
                <a:t>MASTER</a:t>
              </a:r>
            </a:p>
          </p:txBody>
        </p:sp>
        <p:grpSp>
          <p:nvGrpSpPr>
            <p:cNvPr id="47" name="Group 71">
              <a:extLst>
                <a:ext uri="{FF2B5EF4-FFF2-40B4-BE49-F238E27FC236}">
                  <a16:creationId xmlns:a16="http://schemas.microsoft.com/office/drawing/2014/main" id="{637E7F98-AF43-492E-B073-60BED2CC66B8}"/>
                </a:ext>
              </a:extLst>
            </p:cNvPr>
            <p:cNvGrpSpPr/>
            <p:nvPr/>
          </p:nvGrpSpPr>
          <p:grpSpPr>
            <a:xfrm>
              <a:off x="7502470" y="393543"/>
              <a:ext cx="708432" cy="128108"/>
              <a:chOff x="0" y="0"/>
              <a:chExt cx="235928" cy="42663"/>
            </a:xfrm>
          </p:grpSpPr>
          <p:sp>
            <p:nvSpPr>
              <p:cNvPr id="235" name="Freeform 72">
                <a:extLst>
                  <a:ext uri="{FF2B5EF4-FFF2-40B4-BE49-F238E27FC236}">
                    <a16:creationId xmlns:a16="http://schemas.microsoft.com/office/drawing/2014/main" id="{BAC630C4-555C-4629-99E7-F2D4AC68BDE7}"/>
                  </a:ext>
                </a:extLst>
              </p:cNvPr>
              <p:cNvSpPr/>
              <p:nvPr/>
            </p:nvSpPr>
            <p:spPr>
              <a:xfrm>
                <a:off x="0" y="0"/>
                <a:ext cx="235928" cy="42663"/>
              </a:xfrm>
              <a:custGeom>
                <a:avLst/>
                <a:gdLst/>
                <a:ahLst/>
                <a:cxnLst/>
                <a:rect l="l" t="t" r="r" b="b"/>
                <a:pathLst>
                  <a:path w="235928" h="42663">
                    <a:moveTo>
                      <a:pt x="0" y="0"/>
                    </a:moveTo>
                    <a:lnTo>
                      <a:pt x="235928" y="0"/>
                    </a:lnTo>
                    <a:lnTo>
                      <a:pt x="235928" y="42663"/>
                    </a:lnTo>
                    <a:lnTo>
                      <a:pt x="0" y="42663"/>
                    </a:lnTo>
                    <a:close/>
                  </a:path>
                </a:pathLst>
              </a:custGeom>
              <a:solidFill>
                <a:srgbClr val="FFFFFF"/>
              </a:solidFill>
            </p:spPr>
          </p:sp>
          <p:sp>
            <p:nvSpPr>
              <p:cNvPr id="236" name="TextBox 73">
                <a:extLst>
                  <a:ext uri="{FF2B5EF4-FFF2-40B4-BE49-F238E27FC236}">
                    <a16:creationId xmlns:a16="http://schemas.microsoft.com/office/drawing/2014/main" id="{F3FF4A8E-83AB-4718-ADBC-3D3354D17CCA}"/>
                  </a:ext>
                </a:extLst>
              </p:cNvPr>
              <p:cNvSpPr txBox="1"/>
              <p:nvPr/>
            </p:nvSpPr>
            <p:spPr>
              <a:xfrm>
                <a:off x="0" y="-19050"/>
                <a:ext cx="235928" cy="61713"/>
              </a:xfrm>
              <a:prstGeom prst="rect">
                <a:avLst/>
              </a:prstGeom>
            </p:spPr>
            <p:txBody>
              <a:bodyPr lIns="47625" tIns="47625" rIns="47625" bIns="47625" rtlCol="0" anchor="ctr"/>
              <a:lstStyle/>
              <a:p>
                <a:pPr algn="ctr">
                  <a:lnSpc>
                    <a:spcPts val="817"/>
                  </a:lnSpc>
                </a:pPr>
                <a:endParaRPr sz="1688"/>
              </a:p>
            </p:txBody>
          </p:sp>
        </p:grpSp>
        <p:sp>
          <p:nvSpPr>
            <p:cNvPr id="48" name="TextBox 74">
              <a:extLst>
                <a:ext uri="{FF2B5EF4-FFF2-40B4-BE49-F238E27FC236}">
                  <a16:creationId xmlns:a16="http://schemas.microsoft.com/office/drawing/2014/main" id="{11932F7C-6FB2-40CD-ACEA-0414C1F64F5D}"/>
                </a:ext>
              </a:extLst>
            </p:cNvPr>
            <p:cNvSpPr txBox="1"/>
            <p:nvPr/>
          </p:nvSpPr>
          <p:spPr>
            <a:xfrm>
              <a:off x="7301995" y="350440"/>
              <a:ext cx="1091511" cy="181931"/>
            </a:xfrm>
            <a:prstGeom prst="rect">
              <a:avLst/>
            </a:prstGeom>
          </p:spPr>
          <p:txBody>
            <a:bodyPr lIns="0" tIns="0" rIns="0" bIns="0" rtlCol="0" anchor="t">
              <a:spAutoFit/>
            </a:bodyPr>
            <a:lstStyle/>
            <a:p>
              <a:pPr algn="ctr">
                <a:lnSpc>
                  <a:spcPts val="1059"/>
                </a:lnSpc>
              </a:pPr>
              <a:r>
                <a:rPr lang="en-US" sz="757">
                  <a:solidFill>
                    <a:srgbClr val="008037"/>
                  </a:solidFill>
                  <a:latin typeface="Raleway Heavy"/>
                </a:rPr>
                <a:t>MASTER</a:t>
              </a:r>
            </a:p>
          </p:txBody>
        </p:sp>
        <p:grpSp>
          <p:nvGrpSpPr>
            <p:cNvPr id="49" name="Group 75">
              <a:extLst>
                <a:ext uri="{FF2B5EF4-FFF2-40B4-BE49-F238E27FC236}">
                  <a16:creationId xmlns:a16="http://schemas.microsoft.com/office/drawing/2014/main" id="{4A4B4397-9A20-4B08-B922-7FB88DD1BD55}"/>
                </a:ext>
              </a:extLst>
            </p:cNvPr>
            <p:cNvGrpSpPr/>
            <p:nvPr/>
          </p:nvGrpSpPr>
          <p:grpSpPr>
            <a:xfrm>
              <a:off x="8822659" y="393543"/>
              <a:ext cx="708432" cy="128108"/>
              <a:chOff x="0" y="0"/>
              <a:chExt cx="235928" cy="42663"/>
            </a:xfrm>
          </p:grpSpPr>
          <p:sp>
            <p:nvSpPr>
              <p:cNvPr id="233" name="Freeform 76">
                <a:extLst>
                  <a:ext uri="{FF2B5EF4-FFF2-40B4-BE49-F238E27FC236}">
                    <a16:creationId xmlns:a16="http://schemas.microsoft.com/office/drawing/2014/main" id="{B8B73860-DBAF-4B0E-8066-8ED14930EC5F}"/>
                  </a:ext>
                </a:extLst>
              </p:cNvPr>
              <p:cNvSpPr/>
              <p:nvPr/>
            </p:nvSpPr>
            <p:spPr>
              <a:xfrm>
                <a:off x="0" y="0"/>
                <a:ext cx="235928" cy="42663"/>
              </a:xfrm>
              <a:custGeom>
                <a:avLst/>
                <a:gdLst/>
                <a:ahLst/>
                <a:cxnLst/>
                <a:rect l="l" t="t" r="r" b="b"/>
                <a:pathLst>
                  <a:path w="235928" h="42663">
                    <a:moveTo>
                      <a:pt x="0" y="0"/>
                    </a:moveTo>
                    <a:lnTo>
                      <a:pt x="235928" y="0"/>
                    </a:lnTo>
                    <a:lnTo>
                      <a:pt x="235928" y="42663"/>
                    </a:lnTo>
                    <a:lnTo>
                      <a:pt x="0" y="42663"/>
                    </a:lnTo>
                    <a:close/>
                  </a:path>
                </a:pathLst>
              </a:custGeom>
              <a:solidFill>
                <a:srgbClr val="FFFFFF"/>
              </a:solidFill>
            </p:spPr>
          </p:sp>
          <p:sp>
            <p:nvSpPr>
              <p:cNvPr id="234" name="TextBox 77">
                <a:extLst>
                  <a:ext uri="{FF2B5EF4-FFF2-40B4-BE49-F238E27FC236}">
                    <a16:creationId xmlns:a16="http://schemas.microsoft.com/office/drawing/2014/main" id="{EBEB4FBA-CDA1-42A7-BB0C-C51B5D4B1E8B}"/>
                  </a:ext>
                </a:extLst>
              </p:cNvPr>
              <p:cNvSpPr txBox="1"/>
              <p:nvPr/>
            </p:nvSpPr>
            <p:spPr>
              <a:xfrm>
                <a:off x="0" y="-19050"/>
                <a:ext cx="235928" cy="61713"/>
              </a:xfrm>
              <a:prstGeom prst="rect">
                <a:avLst/>
              </a:prstGeom>
            </p:spPr>
            <p:txBody>
              <a:bodyPr lIns="47625" tIns="47625" rIns="47625" bIns="47625" rtlCol="0" anchor="ctr"/>
              <a:lstStyle/>
              <a:p>
                <a:pPr algn="ctr">
                  <a:lnSpc>
                    <a:spcPts val="817"/>
                  </a:lnSpc>
                </a:pPr>
                <a:endParaRPr sz="1688"/>
              </a:p>
            </p:txBody>
          </p:sp>
        </p:grpSp>
        <p:sp>
          <p:nvSpPr>
            <p:cNvPr id="50" name="TextBox 78">
              <a:extLst>
                <a:ext uri="{FF2B5EF4-FFF2-40B4-BE49-F238E27FC236}">
                  <a16:creationId xmlns:a16="http://schemas.microsoft.com/office/drawing/2014/main" id="{94D671A5-9E22-4E06-9756-07B7D8F17E1A}"/>
                </a:ext>
              </a:extLst>
            </p:cNvPr>
            <p:cNvSpPr txBox="1"/>
            <p:nvPr/>
          </p:nvSpPr>
          <p:spPr>
            <a:xfrm>
              <a:off x="8622182" y="350440"/>
              <a:ext cx="1091511" cy="181931"/>
            </a:xfrm>
            <a:prstGeom prst="rect">
              <a:avLst/>
            </a:prstGeom>
          </p:spPr>
          <p:txBody>
            <a:bodyPr lIns="0" tIns="0" rIns="0" bIns="0" rtlCol="0" anchor="t">
              <a:spAutoFit/>
            </a:bodyPr>
            <a:lstStyle/>
            <a:p>
              <a:pPr algn="ctr">
                <a:lnSpc>
                  <a:spcPts val="1059"/>
                </a:lnSpc>
              </a:pPr>
              <a:r>
                <a:rPr lang="en-US" sz="757">
                  <a:solidFill>
                    <a:srgbClr val="008037"/>
                  </a:solidFill>
                  <a:latin typeface="Raleway Heavy"/>
                </a:rPr>
                <a:t>MASTER</a:t>
              </a:r>
            </a:p>
          </p:txBody>
        </p:sp>
        <p:sp>
          <p:nvSpPr>
            <p:cNvPr id="51" name="TextBox 79">
              <a:extLst>
                <a:ext uri="{FF2B5EF4-FFF2-40B4-BE49-F238E27FC236}">
                  <a16:creationId xmlns:a16="http://schemas.microsoft.com/office/drawing/2014/main" id="{40B55FC3-2524-40E1-B546-D2A891273221}"/>
                </a:ext>
              </a:extLst>
            </p:cNvPr>
            <p:cNvSpPr txBox="1"/>
            <p:nvPr/>
          </p:nvSpPr>
          <p:spPr>
            <a:xfrm>
              <a:off x="2240538" y="12847"/>
              <a:ext cx="1772673" cy="216767"/>
            </a:xfrm>
            <a:prstGeom prst="rect">
              <a:avLst/>
            </a:prstGeom>
          </p:spPr>
          <p:txBody>
            <a:bodyPr lIns="0" tIns="0" rIns="0" bIns="0" rtlCol="0" anchor="t">
              <a:spAutoFit/>
            </a:bodyPr>
            <a:lstStyle/>
            <a:p>
              <a:pPr algn="ctr">
                <a:lnSpc>
                  <a:spcPts val="1312"/>
                </a:lnSpc>
              </a:pPr>
              <a:r>
                <a:rPr lang="en-US" sz="937">
                  <a:solidFill>
                    <a:srgbClr val="FFFFFF"/>
                  </a:solidFill>
                  <a:latin typeface="Raleway Heavy"/>
                </a:rPr>
                <a:t>DIPLOMÉS BAC + 5</a:t>
              </a:r>
            </a:p>
          </p:txBody>
        </p:sp>
        <p:sp>
          <p:nvSpPr>
            <p:cNvPr id="52" name="TextBox 80">
              <a:extLst>
                <a:ext uri="{FF2B5EF4-FFF2-40B4-BE49-F238E27FC236}">
                  <a16:creationId xmlns:a16="http://schemas.microsoft.com/office/drawing/2014/main" id="{D23A4FF2-A754-45F2-85DA-5E33348DE7A6}"/>
                </a:ext>
              </a:extLst>
            </p:cNvPr>
            <p:cNvSpPr txBox="1"/>
            <p:nvPr/>
          </p:nvSpPr>
          <p:spPr>
            <a:xfrm>
              <a:off x="0" y="12847"/>
              <a:ext cx="1772673" cy="216767"/>
            </a:xfrm>
            <a:prstGeom prst="rect">
              <a:avLst/>
            </a:prstGeom>
          </p:spPr>
          <p:txBody>
            <a:bodyPr lIns="0" tIns="0" rIns="0" bIns="0" rtlCol="0" anchor="t">
              <a:spAutoFit/>
            </a:bodyPr>
            <a:lstStyle/>
            <a:p>
              <a:pPr algn="ctr">
                <a:lnSpc>
                  <a:spcPts val="1312"/>
                </a:lnSpc>
              </a:pPr>
              <a:r>
                <a:rPr lang="en-US" sz="937">
                  <a:solidFill>
                    <a:srgbClr val="FFFFFF"/>
                  </a:solidFill>
                  <a:latin typeface="Raleway Heavy"/>
                </a:rPr>
                <a:t>ET APRES ?</a:t>
              </a:r>
            </a:p>
          </p:txBody>
        </p:sp>
        <p:grpSp>
          <p:nvGrpSpPr>
            <p:cNvPr id="53" name="Group 81">
              <a:extLst>
                <a:ext uri="{FF2B5EF4-FFF2-40B4-BE49-F238E27FC236}">
                  <a16:creationId xmlns:a16="http://schemas.microsoft.com/office/drawing/2014/main" id="{AC2AE364-8EFE-45E2-B69B-FB916FC94D76}"/>
                </a:ext>
              </a:extLst>
            </p:cNvPr>
            <p:cNvGrpSpPr/>
            <p:nvPr/>
          </p:nvGrpSpPr>
          <p:grpSpPr>
            <a:xfrm>
              <a:off x="408794" y="1643485"/>
              <a:ext cx="326020" cy="1426371"/>
              <a:chOff x="0" y="0"/>
              <a:chExt cx="184076" cy="805353"/>
            </a:xfrm>
          </p:grpSpPr>
          <p:sp>
            <p:nvSpPr>
              <p:cNvPr id="231" name="Freeform 82">
                <a:extLst>
                  <a:ext uri="{FF2B5EF4-FFF2-40B4-BE49-F238E27FC236}">
                    <a16:creationId xmlns:a16="http://schemas.microsoft.com/office/drawing/2014/main" id="{CB79C340-9EBB-494D-81B2-A6F472CC1248}"/>
                  </a:ext>
                </a:extLst>
              </p:cNvPr>
              <p:cNvSpPr/>
              <p:nvPr/>
            </p:nvSpPr>
            <p:spPr>
              <a:xfrm>
                <a:off x="0" y="0"/>
                <a:ext cx="184076" cy="805353"/>
              </a:xfrm>
              <a:custGeom>
                <a:avLst/>
                <a:gdLst/>
                <a:ahLst/>
                <a:cxnLst/>
                <a:rect l="l" t="t" r="r" b="b"/>
                <a:pathLst>
                  <a:path w="184076" h="805353">
                    <a:moveTo>
                      <a:pt x="0" y="0"/>
                    </a:moveTo>
                    <a:lnTo>
                      <a:pt x="184076" y="0"/>
                    </a:lnTo>
                    <a:lnTo>
                      <a:pt x="184076" y="805353"/>
                    </a:lnTo>
                    <a:lnTo>
                      <a:pt x="0" y="805353"/>
                    </a:lnTo>
                    <a:close/>
                  </a:path>
                </a:pathLst>
              </a:custGeom>
              <a:solidFill>
                <a:srgbClr val="80B931"/>
              </a:solidFill>
            </p:spPr>
          </p:sp>
          <p:sp>
            <p:nvSpPr>
              <p:cNvPr id="232" name="TextBox 83">
                <a:extLst>
                  <a:ext uri="{FF2B5EF4-FFF2-40B4-BE49-F238E27FC236}">
                    <a16:creationId xmlns:a16="http://schemas.microsoft.com/office/drawing/2014/main" id="{DE8D3061-B9E2-4699-9B12-31F6466ED9D0}"/>
                  </a:ext>
                </a:extLst>
              </p:cNvPr>
              <p:cNvSpPr txBox="1"/>
              <p:nvPr/>
            </p:nvSpPr>
            <p:spPr>
              <a:xfrm>
                <a:off x="0" y="-19050"/>
                <a:ext cx="184076" cy="824403"/>
              </a:xfrm>
              <a:prstGeom prst="rect">
                <a:avLst/>
              </a:prstGeom>
            </p:spPr>
            <p:txBody>
              <a:bodyPr lIns="47625" tIns="47625" rIns="47625" bIns="47625" rtlCol="0" anchor="ctr"/>
              <a:lstStyle/>
              <a:p>
                <a:pPr algn="ctr">
                  <a:lnSpc>
                    <a:spcPts val="817"/>
                  </a:lnSpc>
                </a:pPr>
                <a:endParaRPr sz="1688"/>
              </a:p>
            </p:txBody>
          </p:sp>
        </p:grpSp>
        <p:sp>
          <p:nvSpPr>
            <p:cNvPr id="54" name="TextBox 84">
              <a:extLst>
                <a:ext uri="{FF2B5EF4-FFF2-40B4-BE49-F238E27FC236}">
                  <a16:creationId xmlns:a16="http://schemas.microsoft.com/office/drawing/2014/main" id="{D263B33D-6CA1-44BB-B553-58748F79F12F}"/>
                </a:ext>
              </a:extLst>
            </p:cNvPr>
            <p:cNvSpPr txBox="1"/>
            <p:nvPr/>
          </p:nvSpPr>
          <p:spPr>
            <a:xfrm rot="16200914">
              <a:off x="-206581" y="2268154"/>
              <a:ext cx="1420325" cy="150925"/>
            </a:xfrm>
            <a:prstGeom prst="rect">
              <a:avLst/>
            </a:prstGeom>
          </p:spPr>
          <p:txBody>
            <a:bodyPr lIns="0" tIns="0" rIns="0" bIns="0" rtlCol="0" anchor="t">
              <a:spAutoFit/>
            </a:bodyPr>
            <a:lstStyle/>
            <a:p>
              <a:pPr algn="ctr">
                <a:lnSpc>
                  <a:spcPts val="937"/>
                </a:lnSpc>
              </a:pPr>
              <a:r>
                <a:rPr lang="en-US" sz="669" dirty="0">
                  <a:solidFill>
                    <a:srgbClr val="FFFFFF"/>
                  </a:solidFill>
                  <a:latin typeface="Raleway Heavy"/>
                </a:rPr>
                <a:t>LICENCE 3</a:t>
              </a:r>
            </a:p>
          </p:txBody>
        </p:sp>
        <p:grpSp>
          <p:nvGrpSpPr>
            <p:cNvPr id="55" name="Group 85">
              <a:extLst>
                <a:ext uri="{FF2B5EF4-FFF2-40B4-BE49-F238E27FC236}">
                  <a16:creationId xmlns:a16="http://schemas.microsoft.com/office/drawing/2014/main" id="{77A26B68-E86A-4BEF-BE85-4554F2686A5B}"/>
                </a:ext>
              </a:extLst>
            </p:cNvPr>
            <p:cNvGrpSpPr/>
            <p:nvPr/>
          </p:nvGrpSpPr>
          <p:grpSpPr>
            <a:xfrm rot="5400000">
              <a:off x="1998058" y="1747120"/>
              <a:ext cx="1410336" cy="1235135"/>
              <a:chOff x="0" y="0"/>
              <a:chExt cx="796300" cy="697378"/>
            </a:xfrm>
          </p:grpSpPr>
          <p:sp>
            <p:nvSpPr>
              <p:cNvPr id="229" name="Freeform 86">
                <a:extLst>
                  <a:ext uri="{FF2B5EF4-FFF2-40B4-BE49-F238E27FC236}">
                    <a16:creationId xmlns:a16="http://schemas.microsoft.com/office/drawing/2014/main" id="{63436B3F-77E2-4352-A8ED-E21907AE0D3F}"/>
                  </a:ext>
                </a:extLst>
              </p:cNvPr>
              <p:cNvSpPr/>
              <p:nvPr/>
            </p:nvSpPr>
            <p:spPr>
              <a:xfrm>
                <a:off x="0" y="0"/>
                <a:ext cx="796300" cy="697378"/>
              </a:xfrm>
              <a:custGeom>
                <a:avLst/>
                <a:gdLst/>
                <a:ahLst/>
                <a:cxnLst/>
                <a:rect l="l" t="t" r="r" b="b"/>
                <a:pathLst>
                  <a:path w="796300" h="697378">
                    <a:moveTo>
                      <a:pt x="0" y="0"/>
                    </a:moveTo>
                    <a:lnTo>
                      <a:pt x="796300" y="0"/>
                    </a:lnTo>
                    <a:lnTo>
                      <a:pt x="796300" y="697378"/>
                    </a:lnTo>
                    <a:lnTo>
                      <a:pt x="0" y="697378"/>
                    </a:lnTo>
                    <a:close/>
                  </a:path>
                </a:pathLst>
              </a:custGeom>
              <a:solidFill>
                <a:srgbClr val="80B931"/>
              </a:solidFill>
            </p:spPr>
          </p:sp>
          <p:sp>
            <p:nvSpPr>
              <p:cNvPr id="230" name="TextBox 87">
                <a:extLst>
                  <a:ext uri="{FF2B5EF4-FFF2-40B4-BE49-F238E27FC236}">
                    <a16:creationId xmlns:a16="http://schemas.microsoft.com/office/drawing/2014/main" id="{E4AEEF45-289B-4EA4-8356-49A3B4E12357}"/>
                  </a:ext>
                </a:extLst>
              </p:cNvPr>
              <p:cNvSpPr txBox="1"/>
              <p:nvPr/>
            </p:nvSpPr>
            <p:spPr>
              <a:xfrm>
                <a:off x="0" y="-19050"/>
                <a:ext cx="796300" cy="716428"/>
              </a:xfrm>
              <a:prstGeom prst="rect">
                <a:avLst/>
              </a:prstGeom>
            </p:spPr>
            <p:txBody>
              <a:bodyPr lIns="47625" tIns="47625" rIns="47625" bIns="47625" rtlCol="0" anchor="ctr"/>
              <a:lstStyle/>
              <a:p>
                <a:pPr algn="ctr">
                  <a:lnSpc>
                    <a:spcPts val="817"/>
                  </a:lnSpc>
                </a:pPr>
                <a:endParaRPr sz="1688"/>
              </a:p>
            </p:txBody>
          </p:sp>
        </p:grpSp>
        <p:sp>
          <p:nvSpPr>
            <p:cNvPr id="56" name="TextBox 88">
              <a:extLst>
                <a:ext uri="{FF2B5EF4-FFF2-40B4-BE49-F238E27FC236}">
                  <a16:creationId xmlns:a16="http://schemas.microsoft.com/office/drawing/2014/main" id="{FFB3EF30-3788-4492-851D-2453BF177CCA}"/>
                </a:ext>
              </a:extLst>
            </p:cNvPr>
            <p:cNvSpPr txBox="1"/>
            <p:nvPr/>
          </p:nvSpPr>
          <p:spPr>
            <a:xfrm rot="16200000">
              <a:off x="545675" y="2726820"/>
              <a:ext cx="170775" cy="150925"/>
            </a:xfrm>
            <a:prstGeom prst="rect">
              <a:avLst/>
            </a:prstGeom>
          </p:spPr>
          <p:txBody>
            <a:bodyPr lIns="0" tIns="0" rIns="0" bIns="0" rtlCol="0" anchor="t">
              <a:spAutoFit/>
            </a:bodyPr>
            <a:lstStyle/>
            <a:p>
              <a:pPr>
                <a:lnSpc>
                  <a:spcPts val="937"/>
                </a:lnSpc>
              </a:pPr>
              <a:r>
                <a:rPr lang="en-US" sz="669">
                  <a:solidFill>
                    <a:srgbClr val="FFFFFF"/>
                  </a:solidFill>
                  <a:latin typeface="Raleway"/>
                </a:rPr>
                <a:t>S5</a:t>
              </a:r>
            </a:p>
          </p:txBody>
        </p:sp>
        <p:sp>
          <p:nvSpPr>
            <p:cNvPr id="57" name="TextBox 89">
              <a:extLst>
                <a:ext uri="{FF2B5EF4-FFF2-40B4-BE49-F238E27FC236}">
                  <a16:creationId xmlns:a16="http://schemas.microsoft.com/office/drawing/2014/main" id="{6638E540-235A-4BE6-9D78-9E41C35A0BA9}"/>
                </a:ext>
              </a:extLst>
            </p:cNvPr>
            <p:cNvSpPr txBox="1"/>
            <p:nvPr/>
          </p:nvSpPr>
          <p:spPr>
            <a:xfrm rot="16200000">
              <a:off x="545675" y="1848688"/>
              <a:ext cx="170775" cy="150925"/>
            </a:xfrm>
            <a:prstGeom prst="rect">
              <a:avLst/>
            </a:prstGeom>
          </p:spPr>
          <p:txBody>
            <a:bodyPr lIns="0" tIns="0" rIns="0" bIns="0" rtlCol="0" anchor="t">
              <a:spAutoFit/>
            </a:bodyPr>
            <a:lstStyle/>
            <a:p>
              <a:pPr>
                <a:lnSpc>
                  <a:spcPts val="937"/>
                </a:lnSpc>
              </a:pPr>
              <a:r>
                <a:rPr lang="en-US" sz="669">
                  <a:solidFill>
                    <a:srgbClr val="FFFFFF"/>
                  </a:solidFill>
                  <a:latin typeface="Raleway"/>
                </a:rPr>
                <a:t>S6</a:t>
              </a:r>
            </a:p>
          </p:txBody>
        </p:sp>
        <p:grpSp>
          <p:nvGrpSpPr>
            <p:cNvPr id="58" name="Group 90">
              <a:extLst>
                <a:ext uri="{FF2B5EF4-FFF2-40B4-BE49-F238E27FC236}">
                  <a16:creationId xmlns:a16="http://schemas.microsoft.com/office/drawing/2014/main" id="{18DB21BC-32F7-4942-8623-900585D6DC9A}"/>
                </a:ext>
              </a:extLst>
            </p:cNvPr>
            <p:cNvGrpSpPr/>
            <p:nvPr/>
          </p:nvGrpSpPr>
          <p:grpSpPr>
            <a:xfrm rot="5400000">
              <a:off x="4582491" y="1751615"/>
              <a:ext cx="1413283" cy="1236181"/>
              <a:chOff x="0" y="0"/>
              <a:chExt cx="797963" cy="697969"/>
            </a:xfrm>
          </p:grpSpPr>
          <p:sp>
            <p:nvSpPr>
              <p:cNvPr id="227" name="Freeform 91">
                <a:extLst>
                  <a:ext uri="{FF2B5EF4-FFF2-40B4-BE49-F238E27FC236}">
                    <a16:creationId xmlns:a16="http://schemas.microsoft.com/office/drawing/2014/main" id="{63E8B2A2-66DC-4A9A-9249-CAB36F7A4D65}"/>
                  </a:ext>
                </a:extLst>
              </p:cNvPr>
              <p:cNvSpPr/>
              <p:nvPr/>
            </p:nvSpPr>
            <p:spPr>
              <a:xfrm>
                <a:off x="0" y="0"/>
                <a:ext cx="797963" cy="697969"/>
              </a:xfrm>
              <a:custGeom>
                <a:avLst/>
                <a:gdLst/>
                <a:ahLst/>
                <a:cxnLst/>
                <a:rect l="l" t="t" r="r" b="b"/>
                <a:pathLst>
                  <a:path w="797963" h="697969">
                    <a:moveTo>
                      <a:pt x="0" y="0"/>
                    </a:moveTo>
                    <a:lnTo>
                      <a:pt x="797963" y="0"/>
                    </a:lnTo>
                    <a:lnTo>
                      <a:pt x="797963" y="697969"/>
                    </a:lnTo>
                    <a:lnTo>
                      <a:pt x="0" y="697969"/>
                    </a:lnTo>
                    <a:close/>
                  </a:path>
                </a:pathLst>
              </a:custGeom>
              <a:solidFill>
                <a:srgbClr val="80B931"/>
              </a:solidFill>
            </p:spPr>
          </p:sp>
          <p:sp>
            <p:nvSpPr>
              <p:cNvPr id="228" name="TextBox 92">
                <a:extLst>
                  <a:ext uri="{FF2B5EF4-FFF2-40B4-BE49-F238E27FC236}">
                    <a16:creationId xmlns:a16="http://schemas.microsoft.com/office/drawing/2014/main" id="{C22D3FF3-9886-42FE-8729-26E89FE13683}"/>
                  </a:ext>
                </a:extLst>
              </p:cNvPr>
              <p:cNvSpPr txBox="1"/>
              <p:nvPr/>
            </p:nvSpPr>
            <p:spPr>
              <a:xfrm>
                <a:off x="0" y="-19050"/>
                <a:ext cx="797963" cy="717019"/>
              </a:xfrm>
              <a:prstGeom prst="rect">
                <a:avLst/>
              </a:prstGeom>
            </p:spPr>
            <p:txBody>
              <a:bodyPr lIns="47625" tIns="47625" rIns="47625" bIns="47625" rtlCol="0" anchor="ctr"/>
              <a:lstStyle/>
              <a:p>
                <a:pPr algn="ctr">
                  <a:lnSpc>
                    <a:spcPts val="817"/>
                  </a:lnSpc>
                </a:pPr>
                <a:endParaRPr sz="1688"/>
              </a:p>
            </p:txBody>
          </p:sp>
        </p:grpSp>
        <p:grpSp>
          <p:nvGrpSpPr>
            <p:cNvPr id="59" name="Group 93">
              <a:extLst>
                <a:ext uri="{FF2B5EF4-FFF2-40B4-BE49-F238E27FC236}">
                  <a16:creationId xmlns:a16="http://schemas.microsoft.com/office/drawing/2014/main" id="{B64469A7-C7CF-4318-A26F-117D92DE1038}"/>
                </a:ext>
              </a:extLst>
            </p:cNvPr>
            <p:cNvGrpSpPr/>
            <p:nvPr/>
          </p:nvGrpSpPr>
          <p:grpSpPr>
            <a:xfrm rot="5400000">
              <a:off x="5887615" y="1746594"/>
              <a:ext cx="1401816" cy="1234756"/>
              <a:chOff x="0" y="0"/>
              <a:chExt cx="791489" cy="697164"/>
            </a:xfrm>
          </p:grpSpPr>
          <p:sp>
            <p:nvSpPr>
              <p:cNvPr id="225" name="Freeform 94">
                <a:extLst>
                  <a:ext uri="{FF2B5EF4-FFF2-40B4-BE49-F238E27FC236}">
                    <a16:creationId xmlns:a16="http://schemas.microsoft.com/office/drawing/2014/main" id="{7112D08E-C74A-4873-B247-F1AADDA39052}"/>
                  </a:ext>
                </a:extLst>
              </p:cNvPr>
              <p:cNvSpPr/>
              <p:nvPr/>
            </p:nvSpPr>
            <p:spPr>
              <a:xfrm>
                <a:off x="0" y="0"/>
                <a:ext cx="791489" cy="697164"/>
              </a:xfrm>
              <a:custGeom>
                <a:avLst/>
                <a:gdLst/>
                <a:ahLst/>
                <a:cxnLst/>
                <a:rect l="l" t="t" r="r" b="b"/>
                <a:pathLst>
                  <a:path w="791489" h="697164">
                    <a:moveTo>
                      <a:pt x="0" y="0"/>
                    </a:moveTo>
                    <a:lnTo>
                      <a:pt x="791489" y="0"/>
                    </a:lnTo>
                    <a:lnTo>
                      <a:pt x="791489" y="697164"/>
                    </a:lnTo>
                    <a:lnTo>
                      <a:pt x="0" y="697164"/>
                    </a:lnTo>
                    <a:close/>
                  </a:path>
                </a:pathLst>
              </a:custGeom>
              <a:solidFill>
                <a:srgbClr val="80B931"/>
              </a:solidFill>
            </p:spPr>
          </p:sp>
          <p:sp>
            <p:nvSpPr>
              <p:cNvPr id="226" name="TextBox 95">
                <a:extLst>
                  <a:ext uri="{FF2B5EF4-FFF2-40B4-BE49-F238E27FC236}">
                    <a16:creationId xmlns:a16="http://schemas.microsoft.com/office/drawing/2014/main" id="{CEF0F1AC-B97B-4A75-BB86-D9394EF18830}"/>
                  </a:ext>
                </a:extLst>
              </p:cNvPr>
              <p:cNvSpPr txBox="1"/>
              <p:nvPr/>
            </p:nvSpPr>
            <p:spPr>
              <a:xfrm>
                <a:off x="0" y="-19050"/>
                <a:ext cx="791489" cy="716214"/>
              </a:xfrm>
              <a:prstGeom prst="rect">
                <a:avLst/>
              </a:prstGeom>
            </p:spPr>
            <p:txBody>
              <a:bodyPr lIns="47625" tIns="47625" rIns="47625" bIns="47625" rtlCol="0" anchor="ctr"/>
              <a:lstStyle/>
              <a:p>
                <a:pPr algn="ctr">
                  <a:lnSpc>
                    <a:spcPts val="817"/>
                  </a:lnSpc>
                </a:pPr>
                <a:endParaRPr sz="1688"/>
              </a:p>
            </p:txBody>
          </p:sp>
        </p:grpSp>
        <p:grpSp>
          <p:nvGrpSpPr>
            <p:cNvPr id="60" name="Group 96">
              <a:extLst>
                <a:ext uri="{FF2B5EF4-FFF2-40B4-BE49-F238E27FC236}">
                  <a16:creationId xmlns:a16="http://schemas.microsoft.com/office/drawing/2014/main" id="{ABC8E29E-2A31-490E-B1DD-1CF42AF304E4}"/>
                </a:ext>
              </a:extLst>
            </p:cNvPr>
            <p:cNvGrpSpPr/>
            <p:nvPr/>
          </p:nvGrpSpPr>
          <p:grpSpPr>
            <a:xfrm rot="5400000">
              <a:off x="7188662" y="1742616"/>
              <a:ext cx="1392817" cy="1239017"/>
              <a:chOff x="0" y="0"/>
              <a:chExt cx="786408" cy="699570"/>
            </a:xfrm>
          </p:grpSpPr>
          <p:sp>
            <p:nvSpPr>
              <p:cNvPr id="223" name="Freeform 97">
                <a:extLst>
                  <a:ext uri="{FF2B5EF4-FFF2-40B4-BE49-F238E27FC236}">
                    <a16:creationId xmlns:a16="http://schemas.microsoft.com/office/drawing/2014/main" id="{DDC8F108-9F8F-48C1-A046-C94363F9918D}"/>
                  </a:ext>
                </a:extLst>
              </p:cNvPr>
              <p:cNvSpPr/>
              <p:nvPr/>
            </p:nvSpPr>
            <p:spPr>
              <a:xfrm>
                <a:off x="0" y="0"/>
                <a:ext cx="786408" cy="699570"/>
              </a:xfrm>
              <a:custGeom>
                <a:avLst/>
                <a:gdLst/>
                <a:ahLst/>
                <a:cxnLst/>
                <a:rect l="l" t="t" r="r" b="b"/>
                <a:pathLst>
                  <a:path w="786408" h="699570">
                    <a:moveTo>
                      <a:pt x="0" y="0"/>
                    </a:moveTo>
                    <a:lnTo>
                      <a:pt x="786408" y="0"/>
                    </a:lnTo>
                    <a:lnTo>
                      <a:pt x="786408" y="699570"/>
                    </a:lnTo>
                    <a:lnTo>
                      <a:pt x="0" y="699570"/>
                    </a:lnTo>
                    <a:close/>
                  </a:path>
                </a:pathLst>
              </a:custGeom>
              <a:solidFill>
                <a:srgbClr val="80B931"/>
              </a:solidFill>
            </p:spPr>
          </p:sp>
          <p:sp>
            <p:nvSpPr>
              <p:cNvPr id="224" name="TextBox 98">
                <a:extLst>
                  <a:ext uri="{FF2B5EF4-FFF2-40B4-BE49-F238E27FC236}">
                    <a16:creationId xmlns:a16="http://schemas.microsoft.com/office/drawing/2014/main" id="{584093BB-1152-4C90-A19D-64F482CB2F7E}"/>
                  </a:ext>
                </a:extLst>
              </p:cNvPr>
              <p:cNvSpPr txBox="1"/>
              <p:nvPr/>
            </p:nvSpPr>
            <p:spPr>
              <a:xfrm>
                <a:off x="0" y="-19050"/>
                <a:ext cx="786408" cy="718620"/>
              </a:xfrm>
              <a:prstGeom prst="rect">
                <a:avLst/>
              </a:prstGeom>
            </p:spPr>
            <p:txBody>
              <a:bodyPr lIns="47625" tIns="47625" rIns="47625" bIns="47625" rtlCol="0" anchor="ctr"/>
              <a:lstStyle/>
              <a:p>
                <a:pPr algn="ctr">
                  <a:lnSpc>
                    <a:spcPts val="817"/>
                  </a:lnSpc>
                </a:pPr>
                <a:endParaRPr sz="1688"/>
              </a:p>
            </p:txBody>
          </p:sp>
        </p:grpSp>
        <p:grpSp>
          <p:nvGrpSpPr>
            <p:cNvPr id="61" name="Group 99">
              <a:extLst>
                <a:ext uri="{FF2B5EF4-FFF2-40B4-BE49-F238E27FC236}">
                  <a16:creationId xmlns:a16="http://schemas.microsoft.com/office/drawing/2014/main" id="{AC4E9EA0-F408-4C7C-AF2B-0C8F04EEE30A}"/>
                </a:ext>
              </a:extLst>
            </p:cNvPr>
            <p:cNvGrpSpPr/>
            <p:nvPr/>
          </p:nvGrpSpPr>
          <p:grpSpPr>
            <a:xfrm rot="5400000">
              <a:off x="8485700" y="1738059"/>
              <a:ext cx="1394444" cy="1237365"/>
              <a:chOff x="0" y="0"/>
              <a:chExt cx="787327" cy="698638"/>
            </a:xfrm>
          </p:grpSpPr>
          <p:sp>
            <p:nvSpPr>
              <p:cNvPr id="221" name="Freeform 100">
                <a:extLst>
                  <a:ext uri="{FF2B5EF4-FFF2-40B4-BE49-F238E27FC236}">
                    <a16:creationId xmlns:a16="http://schemas.microsoft.com/office/drawing/2014/main" id="{75821D1E-1A14-4745-8993-07A3F6C32BC4}"/>
                  </a:ext>
                </a:extLst>
              </p:cNvPr>
              <p:cNvSpPr/>
              <p:nvPr/>
            </p:nvSpPr>
            <p:spPr>
              <a:xfrm>
                <a:off x="0" y="0"/>
                <a:ext cx="787327" cy="698638"/>
              </a:xfrm>
              <a:custGeom>
                <a:avLst/>
                <a:gdLst/>
                <a:ahLst/>
                <a:cxnLst/>
                <a:rect l="l" t="t" r="r" b="b"/>
                <a:pathLst>
                  <a:path w="787327" h="698638">
                    <a:moveTo>
                      <a:pt x="0" y="0"/>
                    </a:moveTo>
                    <a:lnTo>
                      <a:pt x="787327" y="0"/>
                    </a:lnTo>
                    <a:lnTo>
                      <a:pt x="787327" y="698638"/>
                    </a:lnTo>
                    <a:lnTo>
                      <a:pt x="0" y="698638"/>
                    </a:lnTo>
                    <a:close/>
                  </a:path>
                </a:pathLst>
              </a:custGeom>
              <a:solidFill>
                <a:srgbClr val="80B931"/>
              </a:solidFill>
            </p:spPr>
          </p:sp>
          <p:sp>
            <p:nvSpPr>
              <p:cNvPr id="222" name="TextBox 101">
                <a:extLst>
                  <a:ext uri="{FF2B5EF4-FFF2-40B4-BE49-F238E27FC236}">
                    <a16:creationId xmlns:a16="http://schemas.microsoft.com/office/drawing/2014/main" id="{8E1A080E-00FF-40C7-9BCA-E5D133B68074}"/>
                  </a:ext>
                </a:extLst>
              </p:cNvPr>
              <p:cNvSpPr txBox="1"/>
              <p:nvPr/>
            </p:nvSpPr>
            <p:spPr>
              <a:xfrm>
                <a:off x="0" y="-19050"/>
                <a:ext cx="787327" cy="717688"/>
              </a:xfrm>
              <a:prstGeom prst="rect">
                <a:avLst/>
              </a:prstGeom>
            </p:spPr>
            <p:txBody>
              <a:bodyPr lIns="47625" tIns="47625" rIns="47625" bIns="47625" rtlCol="0" anchor="ctr"/>
              <a:lstStyle/>
              <a:p>
                <a:pPr algn="ctr">
                  <a:lnSpc>
                    <a:spcPts val="817"/>
                  </a:lnSpc>
                </a:pPr>
                <a:endParaRPr sz="1688"/>
              </a:p>
            </p:txBody>
          </p:sp>
        </p:grpSp>
        <p:grpSp>
          <p:nvGrpSpPr>
            <p:cNvPr id="62" name="Group 102">
              <a:extLst>
                <a:ext uri="{FF2B5EF4-FFF2-40B4-BE49-F238E27FC236}">
                  <a16:creationId xmlns:a16="http://schemas.microsoft.com/office/drawing/2014/main" id="{5ECC474D-8F79-49F8-B3E6-56D140A42B13}"/>
                </a:ext>
              </a:extLst>
            </p:cNvPr>
            <p:cNvGrpSpPr/>
            <p:nvPr/>
          </p:nvGrpSpPr>
          <p:grpSpPr>
            <a:xfrm>
              <a:off x="4922726" y="1822188"/>
              <a:ext cx="725875" cy="131262"/>
              <a:chOff x="0" y="0"/>
              <a:chExt cx="235928" cy="42663"/>
            </a:xfrm>
          </p:grpSpPr>
          <p:sp>
            <p:nvSpPr>
              <p:cNvPr id="219" name="Freeform 103">
                <a:extLst>
                  <a:ext uri="{FF2B5EF4-FFF2-40B4-BE49-F238E27FC236}">
                    <a16:creationId xmlns:a16="http://schemas.microsoft.com/office/drawing/2014/main" id="{F2701AFC-AB96-4EE2-B272-1D958D46D8FA}"/>
                  </a:ext>
                </a:extLst>
              </p:cNvPr>
              <p:cNvSpPr/>
              <p:nvPr/>
            </p:nvSpPr>
            <p:spPr>
              <a:xfrm>
                <a:off x="0" y="0"/>
                <a:ext cx="235928" cy="42663"/>
              </a:xfrm>
              <a:custGeom>
                <a:avLst/>
                <a:gdLst/>
                <a:ahLst/>
                <a:cxnLst/>
                <a:rect l="l" t="t" r="r" b="b"/>
                <a:pathLst>
                  <a:path w="235928" h="42663">
                    <a:moveTo>
                      <a:pt x="0" y="0"/>
                    </a:moveTo>
                    <a:lnTo>
                      <a:pt x="235928" y="0"/>
                    </a:lnTo>
                    <a:lnTo>
                      <a:pt x="235928" y="42663"/>
                    </a:lnTo>
                    <a:lnTo>
                      <a:pt x="0" y="42663"/>
                    </a:lnTo>
                    <a:close/>
                  </a:path>
                </a:pathLst>
              </a:custGeom>
              <a:solidFill>
                <a:srgbClr val="FFFFFF"/>
              </a:solidFill>
            </p:spPr>
          </p:sp>
          <p:sp>
            <p:nvSpPr>
              <p:cNvPr id="220" name="TextBox 104">
                <a:extLst>
                  <a:ext uri="{FF2B5EF4-FFF2-40B4-BE49-F238E27FC236}">
                    <a16:creationId xmlns:a16="http://schemas.microsoft.com/office/drawing/2014/main" id="{A9E5BA30-162B-441A-B685-7F840C40343B}"/>
                  </a:ext>
                </a:extLst>
              </p:cNvPr>
              <p:cNvSpPr txBox="1"/>
              <p:nvPr/>
            </p:nvSpPr>
            <p:spPr>
              <a:xfrm>
                <a:off x="0" y="-19050"/>
                <a:ext cx="235928" cy="61713"/>
              </a:xfrm>
              <a:prstGeom prst="rect">
                <a:avLst/>
              </a:prstGeom>
            </p:spPr>
            <p:txBody>
              <a:bodyPr lIns="47625" tIns="47625" rIns="47625" bIns="47625" rtlCol="0" anchor="ctr"/>
              <a:lstStyle/>
              <a:p>
                <a:pPr algn="ctr">
                  <a:lnSpc>
                    <a:spcPts val="817"/>
                  </a:lnSpc>
                </a:pPr>
                <a:endParaRPr sz="1688"/>
              </a:p>
            </p:txBody>
          </p:sp>
        </p:grpSp>
        <p:sp>
          <p:nvSpPr>
            <p:cNvPr id="63" name="TextBox 105">
              <a:extLst>
                <a:ext uri="{FF2B5EF4-FFF2-40B4-BE49-F238E27FC236}">
                  <a16:creationId xmlns:a16="http://schemas.microsoft.com/office/drawing/2014/main" id="{BD3254FD-7F5A-456A-94B8-6B7A618C53F4}"/>
                </a:ext>
              </a:extLst>
            </p:cNvPr>
            <p:cNvSpPr txBox="1"/>
            <p:nvPr/>
          </p:nvSpPr>
          <p:spPr>
            <a:xfrm>
              <a:off x="4767303" y="1789356"/>
              <a:ext cx="1036723" cy="166611"/>
            </a:xfrm>
            <a:prstGeom prst="rect">
              <a:avLst/>
            </a:prstGeom>
          </p:spPr>
          <p:txBody>
            <a:bodyPr lIns="0" tIns="0" rIns="0" bIns="0" rtlCol="0" anchor="t">
              <a:spAutoFit/>
            </a:bodyPr>
            <a:lstStyle/>
            <a:p>
              <a:pPr algn="ctr">
                <a:lnSpc>
                  <a:spcPts val="1006"/>
                </a:lnSpc>
              </a:pPr>
              <a:r>
                <a:rPr lang="en-US" sz="718">
                  <a:solidFill>
                    <a:srgbClr val="56AE55"/>
                  </a:solidFill>
                  <a:latin typeface="Raleway Heavy"/>
                </a:rPr>
                <a:t>Mention</a:t>
              </a:r>
            </a:p>
          </p:txBody>
        </p:sp>
        <p:sp>
          <p:nvSpPr>
            <p:cNvPr id="64" name="TextBox 106">
              <a:extLst>
                <a:ext uri="{FF2B5EF4-FFF2-40B4-BE49-F238E27FC236}">
                  <a16:creationId xmlns:a16="http://schemas.microsoft.com/office/drawing/2014/main" id="{F9B7BEE8-0ECC-4A59-8F19-EC55B2EAA6A1}"/>
                </a:ext>
              </a:extLst>
            </p:cNvPr>
            <p:cNvSpPr txBox="1"/>
            <p:nvPr/>
          </p:nvSpPr>
          <p:spPr>
            <a:xfrm>
              <a:off x="4721179" y="2181085"/>
              <a:ext cx="1080841" cy="217040"/>
            </a:xfrm>
            <a:prstGeom prst="rect">
              <a:avLst/>
            </a:prstGeom>
          </p:spPr>
          <p:txBody>
            <a:bodyPr lIns="0" tIns="0" rIns="0" bIns="0" rtlCol="0" anchor="t">
              <a:spAutoFit/>
            </a:bodyPr>
            <a:lstStyle/>
            <a:p>
              <a:pPr algn="ctr">
                <a:lnSpc>
                  <a:spcPts val="1321"/>
                </a:lnSpc>
              </a:pPr>
              <a:r>
                <a:rPr lang="en-US" sz="943">
                  <a:solidFill>
                    <a:srgbClr val="FFFFFF"/>
                  </a:solidFill>
                  <a:latin typeface="Raleway Heavy"/>
                </a:rPr>
                <a:t>APAS</a:t>
              </a:r>
            </a:p>
          </p:txBody>
        </p:sp>
        <p:sp>
          <p:nvSpPr>
            <p:cNvPr id="65" name="TextBox 107">
              <a:extLst>
                <a:ext uri="{FF2B5EF4-FFF2-40B4-BE49-F238E27FC236}">
                  <a16:creationId xmlns:a16="http://schemas.microsoft.com/office/drawing/2014/main" id="{52D7DBBC-E12C-4454-87F9-249FDA4EFBF4}"/>
                </a:ext>
              </a:extLst>
            </p:cNvPr>
            <p:cNvSpPr txBox="1"/>
            <p:nvPr/>
          </p:nvSpPr>
          <p:spPr>
            <a:xfrm>
              <a:off x="6110242" y="2188524"/>
              <a:ext cx="964275" cy="566127"/>
            </a:xfrm>
            <a:prstGeom prst="rect">
              <a:avLst/>
            </a:prstGeom>
          </p:spPr>
          <p:txBody>
            <a:bodyPr lIns="0" tIns="0" rIns="0" bIns="0" rtlCol="0" anchor="t">
              <a:spAutoFit/>
            </a:bodyPr>
            <a:lstStyle/>
            <a:p>
              <a:pPr algn="ctr">
                <a:lnSpc>
                  <a:spcPts val="1013"/>
                </a:lnSpc>
              </a:pPr>
              <a:r>
                <a:rPr lang="en-US" sz="723">
                  <a:solidFill>
                    <a:srgbClr val="FFFFFF"/>
                  </a:solidFill>
                  <a:latin typeface="Raleway Heavy"/>
                </a:rPr>
                <a:t>ÉDUCATION</a:t>
              </a:r>
            </a:p>
            <a:p>
              <a:pPr algn="ctr">
                <a:lnSpc>
                  <a:spcPts val="1101"/>
                </a:lnSpc>
              </a:pPr>
              <a:r>
                <a:rPr lang="en-US" sz="786">
                  <a:solidFill>
                    <a:srgbClr val="FFFFFF"/>
                  </a:solidFill>
                  <a:latin typeface="Raleway Heavy"/>
                </a:rPr>
                <a:t>ET </a:t>
              </a:r>
            </a:p>
            <a:p>
              <a:pPr algn="ctr">
                <a:lnSpc>
                  <a:spcPts val="1101"/>
                </a:lnSpc>
              </a:pPr>
              <a:r>
                <a:rPr lang="en-US" sz="786">
                  <a:solidFill>
                    <a:srgbClr val="FFFFFF"/>
                  </a:solidFill>
                  <a:latin typeface="Raleway Heavy"/>
                </a:rPr>
                <a:t>MOTRICITÉ</a:t>
              </a:r>
            </a:p>
          </p:txBody>
        </p:sp>
        <p:grpSp>
          <p:nvGrpSpPr>
            <p:cNvPr id="66" name="Group 108">
              <a:extLst>
                <a:ext uri="{FF2B5EF4-FFF2-40B4-BE49-F238E27FC236}">
                  <a16:creationId xmlns:a16="http://schemas.microsoft.com/office/drawing/2014/main" id="{6B67D8E5-0AE9-4DA4-A8BE-D95E3869D0C6}"/>
                </a:ext>
              </a:extLst>
            </p:cNvPr>
            <p:cNvGrpSpPr/>
            <p:nvPr/>
          </p:nvGrpSpPr>
          <p:grpSpPr>
            <a:xfrm>
              <a:off x="6223455" y="1835970"/>
              <a:ext cx="725875" cy="131262"/>
              <a:chOff x="0" y="0"/>
              <a:chExt cx="235928" cy="42663"/>
            </a:xfrm>
          </p:grpSpPr>
          <p:sp>
            <p:nvSpPr>
              <p:cNvPr id="217" name="Freeform 109">
                <a:extLst>
                  <a:ext uri="{FF2B5EF4-FFF2-40B4-BE49-F238E27FC236}">
                    <a16:creationId xmlns:a16="http://schemas.microsoft.com/office/drawing/2014/main" id="{2333549A-D77D-4521-A64E-ED984E904E95}"/>
                  </a:ext>
                </a:extLst>
              </p:cNvPr>
              <p:cNvSpPr/>
              <p:nvPr/>
            </p:nvSpPr>
            <p:spPr>
              <a:xfrm>
                <a:off x="0" y="0"/>
                <a:ext cx="235928" cy="42663"/>
              </a:xfrm>
              <a:custGeom>
                <a:avLst/>
                <a:gdLst/>
                <a:ahLst/>
                <a:cxnLst/>
                <a:rect l="l" t="t" r="r" b="b"/>
                <a:pathLst>
                  <a:path w="235928" h="42663">
                    <a:moveTo>
                      <a:pt x="0" y="0"/>
                    </a:moveTo>
                    <a:lnTo>
                      <a:pt x="235928" y="0"/>
                    </a:lnTo>
                    <a:lnTo>
                      <a:pt x="235928" y="42663"/>
                    </a:lnTo>
                    <a:lnTo>
                      <a:pt x="0" y="42663"/>
                    </a:lnTo>
                    <a:close/>
                  </a:path>
                </a:pathLst>
              </a:custGeom>
              <a:solidFill>
                <a:srgbClr val="FFFFFF"/>
              </a:solidFill>
            </p:spPr>
          </p:sp>
          <p:sp>
            <p:nvSpPr>
              <p:cNvPr id="218" name="TextBox 110">
                <a:extLst>
                  <a:ext uri="{FF2B5EF4-FFF2-40B4-BE49-F238E27FC236}">
                    <a16:creationId xmlns:a16="http://schemas.microsoft.com/office/drawing/2014/main" id="{E53EE0BA-E889-4634-8E3A-62099AFB9D37}"/>
                  </a:ext>
                </a:extLst>
              </p:cNvPr>
              <p:cNvSpPr txBox="1"/>
              <p:nvPr/>
            </p:nvSpPr>
            <p:spPr>
              <a:xfrm>
                <a:off x="0" y="-19050"/>
                <a:ext cx="235928" cy="61713"/>
              </a:xfrm>
              <a:prstGeom prst="rect">
                <a:avLst/>
              </a:prstGeom>
            </p:spPr>
            <p:txBody>
              <a:bodyPr lIns="47625" tIns="47625" rIns="47625" bIns="47625" rtlCol="0" anchor="ctr"/>
              <a:lstStyle/>
              <a:p>
                <a:pPr algn="ctr">
                  <a:lnSpc>
                    <a:spcPts val="817"/>
                  </a:lnSpc>
                </a:pPr>
                <a:endParaRPr sz="1688"/>
              </a:p>
            </p:txBody>
          </p:sp>
        </p:grpSp>
        <p:sp>
          <p:nvSpPr>
            <p:cNvPr id="67" name="TextBox 111">
              <a:extLst>
                <a:ext uri="{FF2B5EF4-FFF2-40B4-BE49-F238E27FC236}">
                  <a16:creationId xmlns:a16="http://schemas.microsoft.com/office/drawing/2014/main" id="{7438D277-A3AE-4C02-9D4B-C81E8865946A}"/>
                </a:ext>
              </a:extLst>
            </p:cNvPr>
            <p:cNvSpPr txBox="1"/>
            <p:nvPr/>
          </p:nvSpPr>
          <p:spPr>
            <a:xfrm>
              <a:off x="6068031" y="1803137"/>
              <a:ext cx="1036723" cy="166611"/>
            </a:xfrm>
            <a:prstGeom prst="rect">
              <a:avLst/>
            </a:prstGeom>
          </p:spPr>
          <p:txBody>
            <a:bodyPr lIns="0" tIns="0" rIns="0" bIns="0" rtlCol="0" anchor="t">
              <a:spAutoFit/>
            </a:bodyPr>
            <a:lstStyle/>
            <a:p>
              <a:pPr algn="ctr">
                <a:lnSpc>
                  <a:spcPts val="1006"/>
                </a:lnSpc>
              </a:pPr>
              <a:r>
                <a:rPr lang="en-US" sz="718">
                  <a:solidFill>
                    <a:srgbClr val="56AE55"/>
                  </a:solidFill>
                  <a:latin typeface="Raleway Heavy"/>
                </a:rPr>
                <a:t>Mention</a:t>
              </a:r>
            </a:p>
          </p:txBody>
        </p:sp>
        <p:sp>
          <p:nvSpPr>
            <p:cNvPr id="68" name="TextBox 112">
              <a:extLst>
                <a:ext uri="{FF2B5EF4-FFF2-40B4-BE49-F238E27FC236}">
                  <a16:creationId xmlns:a16="http://schemas.microsoft.com/office/drawing/2014/main" id="{1F284E95-963A-4862-8FEE-382CAB38E701}"/>
                </a:ext>
              </a:extLst>
            </p:cNvPr>
            <p:cNvSpPr txBox="1"/>
            <p:nvPr/>
          </p:nvSpPr>
          <p:spPr>
            <a:xfrm>
              <a:off x="7385041" y="2209098"/>
              <a:ext cx="1076513" cy="349269"/>
            </a:xfrm>
            <a:prstGeom prst="rect">
              <a:avLst/>
            </a:prstGeom>
          </p:spPr>
          <p:txBody>
            <a:bodyPr lIns="0" tIns="0" rIns="0" bIns="0" rtlCol="0" anchor="t">
              <a:spAutoFit/>
            </a:bodyPr>
            <a:lstStyle/>
            <a:p>
              <a:pPr algn="ctr">
                <a:lnSpc>
                  <a:spcPts val="1013"/>
                </a:lnSpc>
              </a:pPr>
              <a:r>
                <a:rPr lang="en-US" sz="723">
                  <a:solidFill>
                    <a:srgbClr val="FFFFFF"/>
                  </a:solidFill>
                  <a:latin typeface="Raleway Heavy"/>
                </a:rPr>
                <a:t>ENTRAINEMENT </a:t>
              </a:r>
            </a:p>
            <a:p>
              <a:pPr algn="ctr">
                <a:lnSpc>
                  <a:spcPts val="1013"/>
                </a:lnSpc>
              </a:pPr>
              <a:r>
                <a:rPr lang="en-US" sz="723">
                  <a:solidFill>
                    <a:srgbClr val="FFFFFF"/>
                  </a:solidFill>
                  <a:latin typeface="Raleway Heavy"/>
                </a:rPr>
                <a:t>SPORTIF</a:t>
              </a:r>
            </a:p>
          </p:txBody>
        </p:sp>
        <p:grpSp>
          <p:nvGrpSpPr>
            <p:cNvPr id="69" name="Group 113">
              <a:extLst>
                <a:ext uri="{FF2B5EF4-FFF2-40B4-BE49-F238E27FC236}">
                  <a16:creationId xmlns:a16="http://schemas.microsoft.com/office/drawing/2014/main" id="{2334FCC0-B21A-4892-839F-38ECF634AF49}"/>
                </a:ext>
              </a:extLst>
            </p:cNvPr>
            <p:cNvGrpSpPr/>
            <p:nvPr/>
          </p:nvGrpSpPr>
          <p:grpSpPr>
            <a:xfrm>
              <a:off x="7518333" y="1849752"/>
              <a:ext cx="725875" cy="131262"/>
              <a:chOff x="0" y="0"/>
              <a:chExt cx="235928" cy="42663"/>
            </a:xfrm>
          </p:grpSpPr>
          <p:sp>
            <p:nvSpPr>
              <p:cNvPr id="215" name="Freeform 114">
                <a:extLst>
                  <a:ext uri="{FF2B5EF4-FFF2-40B4-BE49-F238E27FC236}">
                    <a16:creationId xmlns:a16="http://schemas.microsoft.com/office/drawing/2014/main" id="{244DA579-7C98-4AA5-BE8B-6AD0E76ADA3C}"/>
                  </a:ext>
                </a:extLst>
              </p:cNvPr>
              <p:cNvSpPr/>
              <p:nvPr/>
            </p:nvSpPr>
            <p:spPr>
              <a:xfrm>
                <a:off x="0" y="0"/>
                <a:ext cx="235928" cy="42663"/>
              </a:xfrm>
              <a:custGeom>
                <a:avLst/>
                <a:gdLst/>
                <a:ahLst/>
                <a:cxnLst/>
                <a:rect l="l" t="t" r="r" b="b"/>
                <a:pathLst>
                  <a:path w="235928" h="42663">
                    <a:moveTo>
                      <a:pt x="0" y="0"/>
                    </a:moveTo>
                    <a:lnTo>
                      <a:pt x="235928" y="0"/>
                    </a:lnTo>
                    <a:lnTo>
                      <a:pt x="235928" y="42663"/>
                    </a:lnTo>
                    <a:lnTo>
                      <a:pt x="0" y="42663"/>
                    </a:lnTo>
                    <a:close/>
                  </a:path>
                </a:pathLst>
              </a:custGeom>
              <a:solidFill>
                <a:srgbClr val="FFFFFF"/>
              </a:solidFill>
            </p:spPr>
          </p:sp>
          <p:sp>
            <p:nvSpPr>
              <p:cNvPr id="216" name="TextBox 115">
                <a:extLst>
                  <a:ext uri="{FF2B5EF4-FFF2-40B4-BE49-F238E27FC236}">
                    <a16:creationId xmlns:a16="http://schemas.microsoft.com/office/drawing/2014/main" id="{BCB8A368-0529-428C-B888-E63DA41B8CBF}"/>
                  </a:ext>
                </a:extLst>
              </p:cNvPr>
              <p:cNvSpPr txBox="1"/>
              <p:nvPr/>
            </p:nvSpPr>
            <p:spPr>
              <a:xfrm>
                <a:off x="0" y="-19050"/>
                <a:ext cx="235928" cy="61713"/>
              </a:xfrm>
              <a:prstGeom prst="rect">
                <a:avLst/>
              </a:prstGeom>
            </p:spPr>
            <p:txBody>
              <a:bodyPr lIns="47625" tIns="47625" rIns="47625" bIns="47625" rtlCol="0" anchor="ctr"/>
              <a:lstStyle/>
              <a:p>
                <a:pPr algn="ctr">
                  <a:lnSpc>
                    <a:spcPts val="817"/>
                  </a:lnSpc>
                </a:pPr>
                <a:endParaRPr sz="1688"/>
              </a:p>
            </p:txBody>
          </p:sp>
        </p:grpSp>
        <p:sp>
          <p:nvSpPr>
            <p:cNvPr id="70" name="TextBox 116">
              <a:extLst>
                <a:ext uri="{FF2B5EF4-FFF2-40B4-BE49-F238E27FC236}">
                  <a16:creationId xmlns:a16="http://schemas.microsoft.com/office/drawing/2014/main" id="{541DA99E-64A3-4DE6-BE40-19236B06E2C0}"/>
                </a:ext>
              </a:extLst>
            </p:cNvPr>
            <p:cNvSpPr txBox="1"/>
            <p:nvPr/>
          </p:nvSpPr>
          <p:spPr>
            <a:xfrm>
              <a:off x="7362908" y="1816920"/>
              <a:ext cx="1036723" cy="166611"/>
            </a:xfrm>
            <a:prstGeom prst="rect">
              <a:avLst/>
            </a:prstGeom>
          </p:spPr>
          <p:txBody>
            <a:bodyPr lIns="0" tIns="0" rIns="0" bIns="0" rtlCol="0" anchor="t">
              <a:spAutoFit/>
            </a:bodyPr>
            <a:lstStyle/>
            <a:p>
              <a:pPr algn="ctr">
                <a:lnSpc>
                  <a:spcPts val="1006"/>
                </a:lnSpc>
              </a:pPr>
              <a:r>
                <a:rPr lang="en-US" sz="718">
                  <a:solidFill>
                    <a:srgbClr val="56AE55"/>
                  </a:solidFill>
                  <a:latin typeface="Raleway Heavy"/>
                </a:rPr>
                <a:t>Mention</a:t>
              </a:r>
            </a:p>
          </p:txBody>
        </p:sp>
        <p:sp>
          <p:nvSpPr>
            <p:cNvPr id="71" name="TextBox 117">
              <a:extLst>
                <a:ext uri="{FF2B5EF4-FFF2-40B4-BE49-F238E27FC236}">
                  <a16:creationId xmlns:a16="http://schemas.microsoft.com/office/drawing/2014/main" id="{FCF362A5-557B-4B02-85BB-69ECB8CF841C}"/>
                </a:ext>
              </a:extLst>
            </p:cNvPr>
            <p:cNvSpPr txBox="1"/>
            <p:nvPr/>
          </p:nvSpPr>
          <p:spPr>
            <a:xfrm>
              <a:off x="8729738" y="2208629"/>
              <a:ext cx="1025161" cy="531655"/>
            </a:xfrm>
            <a:prstGeom prst="rect">
              <a:avLst/>
            </a:prstGeom>
          </p:spPr>
          <p:txBody>
            <a:bodyPr lIns="0" tIns="0" rIns="0" bIns="0" rtlCol="0" anchor="t">
              <a:spAutoFit/>
            </a:bodyPr>
            <a:lstStyle/>
            <a:p>
              <a:pPr algn="ctr">
                <a:lnSpc>
                  <a:spcPts val="1013"/>
                </a:lnSpc>
              </a:pPr>
              <a:r>
                <a:rPr lang="en-US" sz="723">
                  <a:solidFill>
                    <a:srgbClr val="FFFFFF"/>
                  </a:solidFill>
                  <a:latin typeface="Raleway Heavy"/>
                </a:rPr>
                <a:t>MANAGEMENT</a:t>
              </a:r>
            </a:p>
            <a:p>
              <a:pPr algn="ctr">
                <a:lnSpc>
                  <a:spcPts val="1013"/>
                </a:lnSpc>
              </a:pPr>
              <a:r>
                <a:rPr lang="en-US" sz="723">
                  <a:solidFill>
                    <a:srgbClr val="FFFFFF"/>
                  </a:solidFill>
                  <a:latin typeface="Raleway Heavy"/>
                </a:rPr>
                <a:t>DU</a:t>
              </a:r>
            </a:p>
            <a:p>
              <a:pPr algn="ctr">
                <a:lnSpc>
                  <a:spcPts val="1013"/>
                </a:lnSpc>
              </a:pPr>
              <a:r>
                <a:rPr lang="en-US" sz="723">
                  <a:solidFill>
                    <a:srgbClr val="FFFFFF"/>
                  </a:solidFill>
                  <a:latin typeface="Raleway Heavy"/>
                </a:rPr>
                <a:t>SPORT</a:t>
              </a:r>
            </a:p>
          </p:txBody>
        </p:sp>
        <p:grpSp>
          <p:nvGrpSpPr>
            <p:cNvPr id="72" name="Group 118">
              <a:extLst>
                <a:ext uri="{FF2B5EF4-FFF2-40B4-BE49-F238E27FC236}">
                  <a16:creationId xmlns:a16="http://schemas.microsoft.com/office/drawing/2014/main" id="{8A98117B-0A9C-47B2-9CDE-ED82DB2CDFAB}"/>
                </a:ext>
              </a:extLst>
            </p:cNvPr>
            <p:cNvGrpSpPr/>
            <p:nvPr/>
          </p:nvGrpSpPr>
          <p:grpSpPr>
            <a:xfrm>
              <a:off x="8895328" y="1866328"/>
              <a:ext cx="725875" cy="131262"/>
              <a:chOff x="0" y="0"/>
              <a:chExt cx="235928" cy="42663"/>
            </a:xfrm>
          </p:grpSpPr>
          <p:sp>
            <p:nvSpPr>
              <p:cNvPr id="213" name="Freeform 119">
                <a:extLst>
                  <a:ext uri="{FF2B5EF4-FFF2-40B4-BE49-F238E27FC236}">
                    <a16:creationId xmlns:a16="http://schemas.microsoft.com/office/drawing/2014/main" id="{BA056C3E-200D-40D6-AED0-DD6D757AC0B5}"/>
                  </a:ext>
                </a:extLst>
              </p:cNvPr>
              <p:cNvSpPr/>
              <p:nvPr/>
            </p:nvSpPr>
            <p:spPr>
              <a:xfrm>
                <a:off x="0" y="0"/>
                <a:ext cx="235928" cy="42663"/>
              </a:xfrm>
              <a:custGeom>
                <a:avLst/>
                <a:gdLst/>
                <a:ahLst/>
                <a:cxnLst/>
                <a:rect l="l" t="t" r="r" b="b"/>
                <a:pathLst>
                  <a:path w="235928" h="42663">
                    <a:moveTo>
                      <a:pt x="0" y="0"/>
                    </a:moveTo>
                    <a:lnTo>
                      <a:pt x="235928" y="0"/>
                    </a:lnTo>
                    <a:lnTo>
                      <a:pt x="235928" y="42663"/>
                    </a:lnTo>
                    <a:lnTo>
                      <a:pt x="0" y="42663"/>
                    </a:lnTo>
                    <a:close/>
                  </a:path>
                </a:pathLst>
              </a:custGeom>
              <a:solidFill>
                <a:srgbClr val="FFFFFF"/>
              </a:solidFill>
            </p:spPr>
          </p:sp>
          <p:sp>
            <p:nvSpPr>
              <p:cNvPr id="214" name="TextBox 120">
                <a:extLst>
                  <a:ext uri="{FF2B5EF4-FFF2-40B4-BE49-F238E27FC236}">
                    <a16:creationId xmlns:a16="http://schemas.microsoft.com/office/drawing/2014/main" id="{241B5673-C035-4F69-8473-457C87EC93E6}"/>
                  </a:ext>
                </a:extLst>
              </p:cNvPr>
              <p:cNvSpPr txBox="1"/>
              <p:nvPr/>
            </p:nvSpPr>
            <p:spPr>
              <a:xfrm>
                <a:off x="0" y="-19050"/>
                <a:ext cx="235928" cy="61713"/>
              </a:xfrm>
              <a:prstGeom prst="rect">
                <a:avLst/>
              </a:prstGeom>
            </p:spPr>
            <p:txBody>
              <a:bodyPr lIns="47625" tIns="47625" rIns="47625" bIns="47625" rtlCol="0" anchor="ctr"/>
              <a:lstStyle/>
              <a:p>
                <a:pPr algn="ctr">
                  <a:lnSpc>
                    <a:spcPts val="817"/>
                  </a:lnSpc>
                </a:pPr>
                <a:endParaRPr sz="1688"/>
              </a:p>
            </p:txBody>
          </p:sp>
        </p:grpSp>
        <p:sp>
          <p:nvSpPr>
            <p:cNvPr id="73" name="TextBox 121">
              <a:extLst>
                <a:ext uri="{FF2B5EF4-FFF2-40B4-BE49-F238E27FC236}">
                  <a16:creationId xmlns:a16="http://schemas.microsoft.com/office/drawing/2014/main" id="{CECACDA7-349C-444C-8895-F836A8B29940}"/>
                </a:ext>
              </a:extLst>
            </p:cNvPr>
            <p:cNvSpPr txBox="1"/>
            <p:nvPr/>
          </p:nvSpPr>
          <p:spPr>
            <a:xfrm>
              <a:off x="8739904" y="1833496"/>
              <a:ext cx="1036723" cy="166611"/>
            </a:xfrm>
            <a:prstGeom prst="rect">
              <a:avLst/>
            </a:prstGeom>
          </p:spPr>
          <p:txBody>
            <a:bodyPr lIns="0" tIns="0" rIns="0" bIns="0" rtlCol="0" anchor="t">
              <a:spAutoFit/>
            </a:bodyPr>
            <a:lstStyle/>
            <a:p>
              <a:pPr algn="ctr">
                <a:lnSpc>
                  <a:spcPts val="1006"/>
                </a:lnSpc>
              </a:pPr>
              <a:r>
                <a:rPr lang="en-US" sz="718">
                  <a:solidFill>
                    <a:srgbClr val="56AE55"/>
                  </a:solidFill>
                  <a:latin typeface="Raleway Heavy"/>
                </a:rPr>
                <a:t>Mention</a:t>
              </a:r>
            </a:p>
          </p:txBody>
        </p:sp>
        <p:grpSp>
          <p:nvGrpSpPr>
            <p:cNvPr id="74" name="Group 122">
              <a:extLst>
                <a:ext uri="{FF2B5EF4-FFF2-40B4-BE49-F238E27FC236}">
                  <a16:creationId xmlns:a16="http://schemas.microsoft.com/office/drawing/2014/main" id="{2F7B040E-DD20-4617-8611-FBB2488CC28D}"/>
                </a:ext>
              </a:extLst>
            </p:cNvPr>
            <p:cNvGrpSpPr/>
            <p:nvPr/>
          </p:nvGrpSpPr>
          <p:grpSpPr>
            <a:xfrm rot="5400000">
              <a:off x="706114" y="1747120"/>
              <a:ext cx="1410336" cy="1235135"/>
              <a:chOff x="0" y="0"/>
              <a:chExt cx="796300" cy="697378"/>
            </a:xfrm>
          </p:grpSpPr>
          <p:sp>
            <p:nvSpPr>
              <p:cNvPr id="211" name="Freeform 123">
                <a:extLst>
                  <a:ext uri="{FF2B5EF4-FFF2-40B4-BE49-F238E27FC236}">
                    <a16:creationId xmlns:a16="http://schemas.microsoft.com/office/drawing/2014/main" id="{D36C48E5-CC46-4BBA-8B1C-14FAF43CC381}"/>
                  </a:ext>
                </a:extLst>
              </p:cNvPr>
              <p:cNvSpPr/>
              <p:nvPr/>
            </p:nvSpPr>
            <p:spPr>
              <a:xfrm>
                <a:off x="0" y="0"/>
                <a:ext cx="796300" cy="697378"/>
              </a:xfrm>
              <a:custGeom>
                <a:avLst/>
                <a:gdLst/>
                <a:ahLst/>
                <a:cxnLst/>
                <a:rect l="l" t="t" r="r" b="b"/>
                <a:pathLst>
                  <a:path w="796300" h="697378">
                    <a:moveTo>
                      <a:pt x="0" y="0"/>
                    </a:moveTo>
                    <a:lnTo>
                      <a:pt x="796300" y="0"/>
                    </a:lnTo>
                    <a:lnTo>
                      <a:pt x="796300" y="697378"/>
                    </a:lnTo>
                    <a:lnTo>
                      <a:pt x="0" y="697378"/>
                    </a:lnTo>
                    <a:close/>
                  </a:path>
                </a:pathLst>
              </a:custGeom>
              <a:solidFill>
                <a:srgbClr val="80B931"/>
              </a:solidFill>
            </p:spPr>
          </p:sp>
          <p:sp>
            <p:nvSpPr>
              <p:cNvPr id="212" name="TextBox 124">
                <a:extLst>
                  <a:ext uri="{FF2B5EF4-FFF2-40B4-BE49-F238E27FC236}">
                    <a16:creationId xmlns:a16="http://schemas.microsoft.com/office/drawing/2014/main" id="{6DF816C2-84C4-4BDB-8146-53449A3C35BF}"/>
                  </a:ext>
                </a:extLst>
              </p:cNvPr>
              <p:cNvSpPr txBox="1"/>
              <p:nvPr/>
            </p:nvSpPr>
            <p:spPr>
              <a:xfrm>
                <a:off x="0" y="-19050"/>
                <a:ext cx="796300" cy="716428"/>
              </a:xfrm>
              <a:prstGeom prst="rect">
                <a:avLst/>
              </a:prstGeom>
            </p:spPr>
            <p:txBody>
              <a:bodyPr lIns="47625" tIns="47625" rIns="47625" bIns="47625" rtlCol="0" anchor="ctr"/>
              <a:lstStyle/>
              <a:p>
                <a:pPr algn="ctr">
                  <a:lnSpc>
                    <a:spcPts val="817"/>
                  </a:lnSpc>
                </a:pPr>
                <a:endParaRPr sz="1688"/>
              </a:p>
              <a:p>
                <a:pPr algn="ctr">
                  <a:lnSpc>
                    <a:spcPts val="817"/>
                  </a:lnSpc>
                </a:pPr>
                <a:endParaRPr sz="1688"/>
              </a:p>
            </p:txBody>
          </p:sp>
        </p:grpSp>
        <p:grpSp>
          <p:nvGrpSpPr>
            <p:cNvPr id="75" name="Group 125">
              <a:extLst>
                <a:ext uri="{FF2B5EF4-FFF2-40B4-BE49-F238E27FC236}">
                  <a16:creationId xmlns:a16="http://schemas.microsoft.com/office/drawing/2014/main" id="{8DD98990-7FF7-4216-BA8C-4FEF5AA2AB37}"/>
                </a:ext>
              </a:extLst>
            </p:cNvPr>
            <p:cNvGrpSpPr/>
            <p:nvPr/>
          </p:nvGrpSpPr>
          <p:grpSpPr>
            <a:xfrm rot="5400000">
              <a:off x="3284384" y="1747120"/>
              <a:ext cx="1410336" cy="1235135"/>
              <a:chOff x="0" y="0"/>
              <a:chExt cx="796300" cy="697378"/>
            </a:xfrm>
          </p:grpSpPr>
          <p:sp>
            <p:nvSpPr>
              <p:cNvPr id="209" name="Freeform 126">
                <a:extLst>
                  <a:ext uri="{FF2B5EF4-FFF2-40B4-BE49-F238E27FC236}">
                    <a16:creationId xmlns:a16="http://schemas.microsoft.com/office/drawing/2014/main" id="{4EF5B3BA-A8DE-428D-BC45-14014640305F}"/>
                  </a:ext>
                </a:extLst>
              </p:cNvPr>
              <p:cNvSpPr/>
              <p:nvPr/>
            </p:nvSpPr>
            <p:spPr>
              <a:xfrm>
                <a:off x="0" y="0"/>
                <a:ext cx="796300" cy="697378"/>
              </a:xfrm>
              <a:custGeom>
                <a:avLst/>
                <a:gdLst/>
                <a:ahLst/>
                <a:cxnLst/>
                <a:rect l="l" t="t" r="r" b="b"/>
                <a:pathLst>
                  <a:path w="796300" h="697378">
                    <a:moveTo>
                      <a:pt x="0" y="0"/>
                    </a:moveTo>
                    <a:lnTo>
                      <a:pt x="796300" y="0"/>
                    </a:lnTo>
                    <a:lnTo>
                      <a:pt x="796300" y="697378"/>
                    </a:lnTo>
                    <a:lnTo>
                      <a:pt x="0" y="697378"/>
                    </a:lnTo>
                    <a:close/>
                  </a:path>
                </a:pathLst>
              </a:custGeom>
              <a:solidFill>
                <a:srgbClr val="80B931"/>
              </a:solidFill>
            </p:spPr>
          </p:sp>
          <p:sp>
            <p:nvSpPr>
              <p:cNvPr id="210" name="TextBox 127">
                <a:extLst>
                  <a:ext uri="{FF2B5EF4-FFF2-40B4-BE49-F238E27FC236}">
                    <a16:creationId xmlns:a16="http://schemas.microsoft.com/office/drawing/2014/main" id="{C62052E1-3005-43FB-AE30-53FC315F1F40}"/>
                  </a:ext>
                </a:extLst>
              </p:cNvPr>
              <p:cNvSpPr txBox="1"/>
              <p:nvPr/>
            </p:nvSpPr>
            <p:spPr>
              <a:xfrm>
                <a:off x="0" y="-19050"/>
                <a:ext cx="796300" cy="716428"/>
              </a:xfrm>
              <a:prstGeom prst="rect">
                <a:avLst/>
              </a:prstGeom>
            </p:spPr>
            <p:txBody>
              <a:bodyPr lIns="47625" tIns="47625" rIns="47625" bIns="47625" rtlCol="0" anchor="ctr"/>
              <a:lstStyle/>
              <a:p>
                <a:pPr algn="ctr">
                  <a:lnSpc>
                    <a:spcPts val="817"/>
                  </a:lnSpc>
                </a:pPr>
                <a:endParaRPr sz="1688"/>
              </a:p>
              <a:p>
                <a:pPr algn="ctr">
                  <a:lnSpc>
                    <a:spcPts val="817"/>
                  </a:lnSpc>
                </a:pPr>
                <a:endParaRPr sz="1688"/>
              </a:p>
            </p:txBody>
          </p:sp>
        </p:grpSp>
        <p:grpSp>
          <p:nvGrpSpPr>
            <p:cNvPr id="76" name="Group 128">
              <a:extLst>
                <a:ext uri="{FF2B5EF4-FFF2-40B4-BE49-F238E27FC236}">
                  <a16:creationId xmlns:a16="http://schemas.microsoft.com/office/drawing/2014/main" id="{60822728-39DD-4388-B23F-606739A11B3A}"/>
                </a:ext>
              </a:extLst>
            </p:cNvPr>
            <p:cNvGrpSpPr/>
            <p:nvPr/>
          </p:nvGrpSpPr>
          <p:grpSpPr>
            <a:xfrm>
              <a:off x="1041760" y="1780842"/>
              <a:ext cx="725875" cy="131262"/>
              <a:chOff x="0" y="0"/>
              <a:chExt cx="235928" cy="42663"/>
            </a:xfrm>
          </p:grpSpPr>
          <p:sp>
            <p:nvSpPr>
              <p:cNvPr id="207" name="Freeform 129">
                <a:extLst>
                  <a:ext uri="{FF2B5EF4-FFF2-40B4-BE49-F238E27FC236}">
                    <a16:creationId xmlns:a16="http://schemas.microsoft.com/office/drawing/2014/main" id="{BF67E12D-B5AC-4C55-B236-CC1DE98B46D2}"/>
                  </a:ext>
                </a:extLst>
              </p:cNvPr>
              <p:cNvSpPr/>
              <p:nvPr/>
            </p:nvSpPr>
            <p:spPr>
              <a:xfrm>
                <a:off x="0" y="0"/>
                <a:ext cx="235928" cy="42663"/>
              </a:xfrm>
              <a:custGeom>
                <a:avLst/>
                <a:gdLst/>
                <a:ahLst/>
                <a:cxnLst/>
                <a:rect l="l" t="t" r="r" b="b"/>
                <a:pathLst>
                  <a:path w="235928" h="42663">
                    <a:moveTo>
                      <a:pt x="0" y="0"/>
                    </a:moveTo>
                    <a:lnTo>
                      <a:pt x="235928" y="0"/>
                    </a:lnTo>
                    <a:lnTo>
                      <a:pt x="235928" y="42663"/>
                    </a:lnTo>
                    <a:lnTo>
                      <a:pt x="0" y="42663"/>
                    </a:lnTo>
                    <a:close/>
                  </a:path>
                </a:pathLst>
              </a:custGeom>
              <a:solidFill>
                <a:srgbClr val="FFFFFF"/>
              </a:solidFill>
            </p:spPr>
          </p:sp>
          <p:sp>
            <p:nvSpPr>
              <p:cNvPr id="208" name="TextBox 130">
                <a:extLst>
                  <a:ext uri="{FF2B5EF4-FFF2-40B4-BE49-F238E27FC236}">
                    <a16:creationId xmlns:a16="http://schemas.microsoft.com/office/drawing/2014/main" id="{A3025A65-1670-4462-A81D-540113408085}"/>
                  </a:ext>
                </a:extLst>
              </p:cNvPr>
              <p:cNvSpPr txBox="1"/>
              <p:nvPr/>
            </p:nvSpPr>
            <p:spPr>
              <a:xfrm>
                <a:off x="0" y="-19050"/>
                <a:ext cx="235928" cy="61713"/>
              </a:xfrm>
              <a:prstGeom prst="rect">
                <a:avLst/>
              </a:prstGeom>
            </p:spPr>
            <p:txBody>
              <a:bodyPr lIns="47625" tIns="47625" rIns="47625" bIns="47625" rtlCol="0" anchor="ctr"/>
              <a:lstStyle/>
              <a:p>
                <a:pPr algn="ctr">
                  <a:lnSpc>
                    <a:spcPts val="817"/>
                  </a:lnSpc>
                </a:pPr>
                <a:endParaRPr sz="1688"/>
              </a:p>
            </p:txBody>
          </p:sp>
        </p:grpSp>
        <p:sp>
          <p:nvSpPr>
            <p:cNvPr id="77" name="TextBox 131">
              <a:extLst>
                <a:ext uri="{FF2B5EF4-FFF2-40B4-BE49-F238E27FC236}">
                  <a16:creationId xmlns:a16="http://schemas.microsoft.com/office/drawing/2014/main" id="{AB2E57E3-A84D-4EED-976C-04AE8C66844D}"/>
                </a:ext>
              </a:extLst>
            </p:cNvPr>
            <p:cNvSpPr txBox="1"/>
            <p:nvPr/>
          </p:nvSpPr>
          <p:spPr>
            <a:xfrm>
              <a:off x="886337" y="1748009"/>
              <a:ext cx="1036723" cy="166611"/>
            </a:xfrm>
            <a:prstGeom prst="rect">
              <a:avLst/>
            </a:prstGeom>
          </p:spPr>
          <p:txBody>
            <a:bodyPr lIns="0" tIns="0" rIns="0" bIns="0" rtlCol="0" anchor="t">
              <a:spAutoFit/>
            </a:bodyPr>
            <a:lstStyle/>
            <a:p>
              <a:pPr algn="ctr">
                <a:lnSpc>
                  <a:spcPts val="1006"/>
                </a:lnSpc>
              </a:pPr>
              <a:r>
                <a:rPr lang="en-US" sz="718">
                  <a:solidFill>
                    <a:srgbClr val="56AE55"/>
                  </a:solidFill>
                  <a:latin typeface="Raleway Heavy"/>
                </a:rPr>
                <a:t>Parcours</a:t>
              </a:r>
            </a:p>
          </p:txBody>
        </p:sp>
        <p:sp>
          <p:nvSpPr>
            <p:cNvPr id="78" name="TextBox 132">
              <a:extLst>
                <a:ext uri="{FF2B5EF4-FFF2-40B4-BE49-F238E27FC236}">
                  <a16:creationId xmlns:a16="http://schemas.microsoft.com/office/drawing/2014/main" id="{B2426380-1F5F-4602-84AC-13BF639D3274}"/>
                </a:ext>
              </a:extLst>
            </p:cNvPr>
            <p:cNvSpPr txBox="1"/>
            <p:nvPr/>
          </p:nvSpPr>
          <p:spPr>
            <a:xfrm>
              <a:off x="765595" y="2063819"/>
              <a:ext cx="1286775" cy="199440"/>
            </a:xfrm>
            <a:prstGeom prst="rect">
              <a:avLst/>
            </a:prstGeom>
          </p:spPr>
          <p:txBody>
            <a:bodyPr lIns="0" tIns="0" rIns="0" bIns="0" rtlCol="0" anchor="t">
              <a:spAutoFit/>
            </a:bodyPr>
            <a:lstStyle/>
            <a:p>
              <a:pPr algn="ctr">
                <a:lnSpc>
                  <a:spcPts val="1189"/>
                </a:lnSpc>
              </a:pPr>
              <a:r>
                <a:rPr lang="en-US" sz="848">
                  <a:solidFill>
                    <a:srgbClr val="FFFFFF"/>
                  </a:solidFill>
                  <a:latin typeface="Raleway Heavy"/>
                </a:rPr>
                <a:t>PPPE</a:t>
              </a:r>
            </a:p>
          </p:txBody>
        </p:sp>
        <p:sp>
          <p:nvSpPr>
            <p:cNvPr id="79" name="TextBox 133">
              <a:extLst>
                <a:ext uri="{FF2B5EF4-FFF2-40B4-BE49-F238E27FC236}">
                  <a16:creationId xmlns:a16="http://schemas.microsoft.com/office/drawing/2014/main" id="{5D16DCBD-3080-4E31-B9AA-99EE31A4786B}"/>
                </a:ext>
              </a:extLst>
            </p:cNvPr>
            <p:cNvSpPr txBox="1"/>
            <p:nvPr/>
          </p:nvSpPr>
          <p:spPr>
            <a:xfrm>
              <a:off x="765594" y="2286823"/>
              <a:ext cx="1286775" cy="498371"/>
            </a:xfrm>
            <a:prstGeom prst="rect">
              <a:avLst/>
            </a:prstGeom>
          </p:spPr>
          <p:txBody>
            <a:bodyPr lIns="0" tIns="0" rIns="0" bIns="0" rtlCol="0" anchor="t">
              <a:spAutoFit/>
            </a:bodyPr>
            <a:lstStyle/>
            <a:p>
              <a:pPr algn="ctr">
                <a:lnSpc>
                  <a:spcPts val="660"/>
                </a:lnSpc>
              </a:pPr>
              <a:r>
                <a:rPr lang="en-US" sz="472">
                  <a:solidFill>
                    <a:srgbClr val="FFFFFF"/>
                  </a:solidFill>
                  <a:latin typeface="Raleway"/>
                </a:rPr>
                <a:t>Parcours</a:t>
              </a:r>
            </a:p>
            <a:p>
              <a:pPr algn="ctr">
                <a:lnSpc>
                  <a:spcPts val="660"/>
                </a:lnSpc>
              </a:pPr>
              <a:r>
                <a:rPr lang="en-US" sz="472">
                  <a:solidFill>
                    <a:srgbClr val="FFFFFF"/>
                  </a:solidFill>
                  <a:latin typeface="Raleway"/>
                </a:rPr>
                <a:t>Préparatoire</a:t>
              </a:r>
            </a:p>
            <a:p>
              <a:pPr algn="ctr">
                <a:lnSpc>
                  <a:spcPts val="660"/>
                </a:lnSpc>
              </a:pPr>
              <a:r>
                <a:rPr lang="en-US" sz="472">
                  <a:solidFill>
                    <a:srgbClr val="FFFFFF"/>
                  </a:solidFill>
                  <a:latin typeface="Raleway"/>
                </a:rPr>
                <a:t>au Professorat des Écoles</a:t>
              </a:r>
            </a:p>
            <a:p>
              <a:pPr algn="ctr">
                <a:lnSpc>
                  <a:spcPts val="660"/>
                </a:lnSpc>
              </a:pPr>
              <a:r>
                <a:rPr lang="en-US" sz="472">
                  <a:solidFill>
                    <a:srgbClr val="FFFFFF"/>
                  </a:solidFill>
                  <a:latin typeface="Raleway"/>
                </a:rPr>
                <a:t>Français - Breton</a:t>
              </a:r>
            </a:p>
          </p:txBody>
        </p:sp>
        <p:sp>
          <p:nvSpPr>
            <p:cNvPr id="80" name="TextBox 134">
              <a:extLst>
                <a:ext uri="{FF2B5EF4-FFF2-40B4-BE49-F238E27FC236}">
                  <a16:creationId xmlns:a16="http://schemas.microsoft.com/office/drawing/2014/main" id="{44807E5F-382F-47EB-B37A-D1B2E1D4B6EF}"/>
                </a:ext>
              </a:extLst>
            </p:cNvPr>
            <p:cNvSpPr txBox="1"/>
            <p:nvPr/>
          </p:nvSpPr>
          <p:spPr>
            <a:xfrm>
              <a:off x="2051657" y="2058832"/>
              <a:ext cx="1286775" cy="637167"/>
            </a:xfrm>
            <a:prstGeom prst="rect">
              <a:avLst/>
            </a:prstGeom>
          </p:spPr>
          <p:txBody>
            <a:bodyPr lIns="0" tIns="0" rIns="0" bIns="0" rtlCol="0" anchor="t">
              <a:spAutoFit/>
            </a:bodyPr>
            <a:lstStyle/>
            <a:p>
              <a:pPr algn="ctr">
                <a:lnSpc>
                  <a:spcPts val="1189"/>
                </a:lnSpc>
              </a:pPr>
              <a:r>
                <a:rPr lang="en-US" sz="848">
                  <a:solidFill>
                    <a:srgbClr val="FFFFFF"/>
                  </a:solidFill>
                  <a:latin typeface="Raleway Heavy"/>
                </a:rPr>
                <a:t>ÉCOLE</a:t>
              </a:r>
            </a:p>
            <a:p>
              <a:pPr algn="ctr">
                <a:lnSpc>
                  <a:spcPts val="1189"/>
                </a:lnSpc>
              </a:pPr>
              <a:r>
                <a:rPr lang="en-US" sz="848">
                  <a:solidFill>
                    <a:srgbClr val="FFFFFF"/>
                  </a:solidFill>
                  <a:latin typeface="Raleway Heavy"/>
                </a:rPr>
                <a:t>ET</a:t>
              </a:r>
            </a:p>
            <a:p>
              <a:pPr algn="ctr">
                <a:lnSpc>
                  <a:spcPts val="1189"/>
                </a:lnSpc>
              </a:pPr>
              <a:r>
                <a:rPr lang="en-US" sz="848">
                  <a:solidFill>
                    <a:srgbClr val="FFFFFF"/>
                  </a:solidFill>
                  <a:latin typeface="Raleway Heavy"/>
                </a:rPr>
                <a:t>ENSEIGNEMENT</a:t>
              </a:r>
            </a:p>
          </p:txBody>
        </p:sp>
        <p:grpSp>
          <p:nvGrpSpPr>
            <p:cNvPr id="81" name="Group 135">
              <a:extLst>
                <a:ext uri="{FF2B5EF4-FFF2-40B4-BE49-F238E27FC236}">
                  <a16:creationId xmlns:a16="http://schemas.microsoft.com/office/drawing/2014/main" id="{BFA5C3F8-AF5D-4AF7-AEA0-893AAF5F7295}"/>
                </a:ext>
              </a:extLst>
            </p:cNvPr>
            <p:cNvGrpSpPr/>
            <p:nvPr/>
          </p:nvGrpSpPr>
          <p:grpSpPr>
            <a:xfrm>
              <a:off x="2364894" y="1794624"/>
              <a:ext cx="725875" cy="131262"/>
              <a:chOff x="0" y="0"/>
              <a:chExt cx="235928" cy="42663"/>
            </a:xfrm>
          </p:grpSpPr>
          <p:sp>
            <p:nvSpPr>
              <p:cNvPr id="205" name="Freeform 136">
                <a:extLst>
                  <a:ext uri="{FF2B5EF4-FFF2-40B4-BE49-F238E27FC236}">
                    <a16:creationId xmlns:a16="http://schemas.microsoft.com/office/drawing/2014/main" id="{5FC7174F-ECD2-489A-9F74-710D8BD803F8}"/>
                  </a:ext>
                </a:extLst>
              </p:cNvPr>
              <p:cNvSpPr/>
              <p:nvPr/>
            </p:nvSpPr>
            <p:spPr>
              <a:xfrm>
                <a:off x="0" y="0"/>
                <a:ext cx="235928" cy="42663"/>
              </a:xfrm>
              <a:custGeom>
                <a:avLst/>
                <a:gdLst/>
                <a:ahLst/>
                <a:cxnLst/>
                <a:rect l="l" t="t" r="r" b="b"/>
                <a:pathLst>
                  <a:path w="235928" h="42663">
                    <a:moveTo>
                      <a:pt x="0" y="0"/>
                    </a:moveTo>
                    <a:lnTo>
                      <a:pt x="235928" y="0"/>
                    </a:lnTo>
                    <a:lnTo>
                      <a:pt x="235928" y="42663"/>
                    </a:lnTo>
                    <a:lnTo>
                      <a:pt x="0" y="42663"/>
                    </a:lnTo>
                    <a:close/>
                  </a:path>
                </a:pathLst>
              </a:custGeom>
              <a:solidFill>
                <a:srgbClr val="FFFFFF"/>
              </a:solidFill>
            </p:spPr>
          </p:sp>
          <p:sp>
            <p:nvSpPr>
              <p:cNvPr id="206" name="TextBox 137">
                <a:extLst>
                  <a:ext uri="{FF2B5EF4-FFF2-40B4-BE49-F238E27FC236}">
                    <a16:creationId xmlns:a16="http://schemas.microsoft.com/office/drawing/2014/main" id="{2A1E105D-F1F5-40B8-AAB9-4312E8470369}"/>
                  </a:ext>
                </a:extLst>
              </p:cNvPr>
              <p:cNvSpPr txBox="1"/>
              <p:nvPr/>
            </p:nvSpPr>
            <p:spPr>
              <a:xfrm>
                <a:off x="0" y="-19050"/>
                <a:ext cx="235928" cy="61713"/>
              </a:xfrm>
              <a:prstGeom prst="rect">
                <a:avLst/>
              </a:prstGeom>
            </p:spPr>
            <p:txBody>
              <a:bodyPr lIns="47625" tIns="47625" rIns="47625" bIns="47625" rtlCol="0" anchor="ctr"/>
              <a:lstStyle/>
              <a:p>
                <a:pPr algn="ctr">
                  <a:lnSpc>
                    <a:spcPts val="817"/>
                  </a:lnSpc>
                </a:pPr>
                <a:endParaRPr sz="1688"/>
              </a:p>
            </p:txBody>
          </p:sp>
        </p:grpSp>
        <p:sp>
          <p:nvSpPr>
            <p:cNvPr id="82" name="TextBox 138">
              <a:extLst>
                <a:ext uri="{FF2B5EF4-FFF2-40B4-BE49-F238E27FC236}">
                  <a16:creationId xmlns:a16="http://schemas.microsoft.com/office/drawing/2014/main" id="{09EA0C51-674E-4BE7-A91D-91D9E6D36A2E}"/>
                </a:ext>
              </a:extLst>
            </p:cNvPr>
            <p:cNvSpPr txBox="1"/>
            <p:nvPr/>
          </p:nvSpPr>
          <p:spPr>
            <a:xfrm>
              <a:off x="2209471" y="1761792"/>
              <a:ext cx="1036723" cy="166611"/>
            </a:xfrm>
            <a:prstGeom prst="rect">
              <a:avLst/>
            </a:prstGeom>
          </p:spPr>
          <p:txBody>
            <a:bodyPr lIns="0" tIns="0" rIns="0" bIns="0" rtlCol="0" anchor="t">
              <a:spAutoFit/>
            </a:bodyPr>
            <a:lstStyle/>
            <a:p>
              <a:pPr algn="ctr">
                <a:lnSpc>
                  <a:spcPts val="1006"/>
                </a:lnSpc>
              </a:pPr>
              <a:r>
                <a:rPr lang="en-US" sz="718">
                  <a:solidFill>
                    <a:srgbClr val="56AE55"/>
                  </a:solidFill>
                  <a:latin typeface="Raleway Heavy"/>
                </a:rPr>
                <a:t>Parcours</a:t>
              </a:r>
            </a:p>
          </p:txBody>
        </p:sp>
        <p:sp>
          <p:nvSpPr>
            <p:cNvPr id="83" name="TextBox 139">
              <a:extLst>
                <a:ext uri="{FF2B5EF4-FFF2-40B4-BE49-F238E27FC236}">
                  <a16:creationId xmlns:a16="http://schemas.microsoft.com/office/drawing/2014/main" id="{04F5AAA4-C836-42DC-8392-54EEB3434B4A}"/>
                </a:ext>
              </a:extLst>
            </p:cNvPr>
            <p:cNvSpPr txBox="1"/>
            <p:nvPr/>
          </p:nvSpPr>
          <p:spPr>
            <a:xfrm>
              <a:off x="3386101" y="2039908"/>
              <a:ext cx="1206903" cy="637167"/>
            </a:xfrm>
            <a:prstGeom prst="rect">
              <a:avLst/>
            </a:prstGeom>
          </p:spPr>
          <p:txBody>
            <a:bodyPr lIns="0" tIns="0" rIns="0" bIns="0" rtlCol="0" anchor="t">
              <a:spAutoFit/>
            </a:bodyPr>
            <a:lstStyle/>
            <a:p>
              <a:pPr algn="ctr">
                <a:lnSpc>
                  <a:spcPts val="1189"/>
                </a:lnSpc>
              </a:pPr>
              <a:r>
                <a:rPr lang="en-US" sz="848">
                  <a:solidFill>
                    <a:srgbClr val="FFFFFF"/>
                  </a:solidFill>
                  <a:latin typeface="Raleway Heavy"/>
                </a:rPr>
                <a:t>ÉDUCATION </a:t>
              </a:r>
            </a:p>
            <a:p>
              <a:pPr algn="ctr">
                <a:lnSpc>
                  <a:spcPts val="1189"/>
                </a:lnSpc>
              </a:pPr>
              <a:r>
                <a:rPr lang="en-US" sz="848">
                  <a:solidFill>
                    <a:srgbClr val="FFFFFF"/>
                  </a:solidFill>
                  <a:latin typeface="Raleway Heavy"/>
                </a:rPr>
                <a:t>ET</a:t>
              </a:r>
            </a:p>
            <a:p>
              <a:pPr algn="ctr">
                <a:lnSpc>
                  <a:spcPts val="1189"/>
                </a:lnSpc>
              </a:pPr>
              <a:r>
                <a:rPr lang="en-US" sz="848">
                  <a:solidFill>
                    <a:srgbClr val="FFFFFF"/>
                  </a:solidFill>
                  <a:latin typeface="Raleway Heavy"/>
                </a:rPr>
                <a:t>FORMATION</a:t>
              </a:r>
            </a:p>
          </p:txBody>
        </p:sp>
        <p:grpSp>
          <p:nvGrpSpPr>
            <p:cNvPr id="84" name="Group 140">
              <a:extLst>
                <a:ext uri="{FF2B5EF4-FFF2-40B4-BE49-F238E27FC236}">
                  <a16:creationId xmlns:a16="http://schemas.microsoft.com/office/drawing/2014/main" id="{E02DC669-BC6B-4E7A-85EB-42493C6C2198}"/>
                </a:ext>
              </a:extLst>
            </p:cNvPr>
            <p:cNvGrpSpPr/>
            <p:nvPr/>
          </p:nvGrpSpPr>
          <p:grpSpPr>
            <a:xfrm>
              <a:off x="3666166" y="1808406"/>
              <a:ext cx="725875" cy="131262"/>
              <a:chOff x="0" y="0"/>
              <a:chExt cx="235928" cy="42663"/>
            </a:xfrm>
          </p:grpSpPr>
          <p:sp>
            <p:nvSpPr>
              <p:cNvPr id="203" name="Freeform 141">
                <a:extLst>
                  <a:ext uri="{FF2B5EF4-FFF2-40B4-BE49-F238E27FC236}">
                    <a16:creationId xmlns:a16="http://schemas.microsoft.com/office/drawing/2014/main" id="{DA37E328-8994-4B36-B87C-FBC24D4180EF}"/>
                  </a:ext>
                </a:extLst>
              </p:cNvPr>
              <p:cNvSpPr/>
              <p:nvPr/>
            </p:nvSpPr>
            <p:spPr>
              <a:xfrm>
                <a:off x="0" y="0"/>
                <a:ext cx="235928" cy="42663"/>
              </a:xfrm>
              <a:custGeom>
                <a:avLst/>
                <a:gdLst/>
                <a:ahLst/>
                <a:cxnLst/>
                <a:rect l="l" t="t" r="r" b="b"/>
                <a:pathLst>
                  <a:path w="235928" h="42663">
                    <a:moveTo>
                      <a:pt x="0" y="0"/>
                    </a:moveTo>
                    <a:lnTo>
                      <a:pt x="235928" y="0"/>
                    </a:lnTo>
                    <a:lnTo>
                      <a:pt x="235928" y="42663"/>
                    </a:lnTo>
                    <a:lnTo>
                      <a:pt x="0" y="42663"/>
                    </a:lnTo>
                    <a:close/>
                  </a:path>
                </a:pathLst>
              </a:custGeom>
              <a:solidFill>
                <a:srgbClr val="FFFFFF"/>
              </a:solidFill>
            </p:spPr>
          </p:sp>
          <p:sp>
            <p:nvSpPr>
              <p:cNvPr id="204" name="TextBox 142">
                <a:extLst>
                  <a:ext uri="{FF2B5EF4-FFF2-40B4-BE49-F238E27FC236}">
                    <a16:creationId xmlns:a16="http://schemas.microsoft.com/office/drawing/2014/main" id="{1A25C65E-366E-4C5E-8B2C-06AA19F9B884}"/>
                  </a:ext>
                </a:extLst>
              </p:cNvPr>
              <p:cNvSpPr txBox="1"/>
              <p:nvPr/>
            </p:nvSpPr>
            <p:spPr>
              <a:xfrm>
                <a:off x="0" y="-19050"/>
                <a:ext cx="235928" cy="61713"/>
              </a:xfrm>
              <a:prstGeom prst="rect">
                <a:avLst/>
              </a:prstGeom>
            </p:spPr>
            <p:txBody>
              <a:bodyPr lIns="47625" tIns="47625" rIns="47625" bIns="47625" rtlCol="0" anchor="ctr"/>
              <a:lstStyle/>
              <a:p>
                <a:pPr algn="ctr">
                  <a:lnSpc>
                    <a:spcPts val="817"/>
                  </a:lnSpc>
                </a:pPr>
                <a:endParaRPr sz="1688"/>
              </a:p>
            </p:txBody>
          </p:sp>
        </p:grpSp>
        <p:sp>
          <p:nvSpPr>
            <p:cNvPr id="85" name="TextBox 143">
              <a:extLst>
                <a:ext uri="{FF2B5EF4-FFF2-40B4-BE49-F238E27FC236}">
                  <a16:creationId xmlns:a16="http://schemas.microsoft.com/office/drawing/2014/main" id="{47BCD3BC-EF85-4720-BA40-59E0010E6A2B}"/>
                </a:ext>
              </a:extLst>
            </p:cNvPr>
            <p:cNvSpPr txBox="1"/>
            <p:nvPr/>
          </p:nvSpPr>
          <p:spPr>
            <a:xfrm>
              <a:off x="3510743" y="1775573"/>
              <a:ext cx="1036723" cy="166611"/>
            </a:xfrm>
            <a:prstGeom prst="rect">
              <a:avLst/>
            </a:prstGeom>
          </p:spPr>
          <p:txBody>
            <a:bodyPr lIns="0" tIns="0" rIns="0" bIns="0" rtlCol="0" anchor="t">
              <a:spAutoFit/>
            </a:bodyPr>
            <a:lstStyle/>
            <a:p>
              <a:pPr algn="ctr">
                <a:lnSpc>
                  <a:spcPts val="1006"/>
                </a:lnSpc>
              </a:pPr>
              <a:r>
                <a:rPr lang="en-US" sz="718" dirty="0" err="1">
                  <a:solidFill>
                    <a:srgbClr val="56AE55"/>
                  </a:solidFill>
                  <a:latin typeface="Raleway Heavy"/>
                </a:rPr>
                <a:t>Parcours</a:t>
              </a:r>
              <a:endParaRPr lang="en-US" sz="718" dirty="0">
                <a:solidFill>
                  <a:srgbClr val="56AE55"/>
                </a:solidFill>
                <a:latin typeface="Raleway Heavy"/>
              </a:endParaRPr>
            </a:p>
          </p:txBody>
        </p:sp>
        <p:grpSp>
          <p:nvGrpSpPr>
            <p:cNvPr id="86" name="Group 144">
              <a:extLst>
                <a:ext uri="{FF2B5EF4-FFF2-40B4-BE49-F238E27FC236}">
                  <a16:creationId xmlns:a16="http://schemas.microsoft.com/office/drawing/2014/main" id="{C1C651B6-A3C8-4034-805E-D19E796C01D2}"/>
                </a:ext>
              </a:extLst>
            </p:cNvPr>
            <p:cNvGrpSpPr/>
            <p:nvPr/>
          </p:nvGrpSpPr>
          <p:grpSpPr>
            <a:xfrm>
              <a:off x="786153" y="4741603"/>
              <a:ext cx="9017104" cy="152569"/>
              <a:chOff x="0" y="0"/>
              <a:chExt cx="5091210" cy="86143"/>
            </a:xfrm>
          </p:grpSpPr>
          <p:sp>
            <p:nvSpPr>
              <p:cNvPr id="201" name="Freeform 145">
                <a:extLst>
                  <a:ext uri="{FF2B5EF4-FFF2-40B4-BE49-F238E27FC236}">
                    <a16:creationId xmlns:a16="http://schemas.microsoft.com/office/drawing/2014/main" id="{B041C1EF-9416-4C25-817D-B2A2B48663AA}"/>
                  </a:ext>
                </a:extLst>
              </p:cNvPr>
              <p:cNvSpPr/>
              <p:nvPr/>
            </p:nvSpPr>
            <p:spPr>
              <a:xfrm>
                <a:off x="0" y="0"/>
                <a:ext cx="5091210" cy="86143"/>
              </a:xfrm>
              <a:custGeom>
                <a:avLst/>
                <a:gdLst/>
                <a:ahLst/>
                <a:cxnLst/>
                <a:rect l="l" t="t" r="r" b="b"/>
                <a:pathLst>
                  <a:path w="5091210" h="86143">
                    <a:moveTo>
                      <a:pt x="0" y="0"/>
                    </a:moveTo>
                    <a:lnTo>
                      <a:pt x="5091210" y="0"/>
                    </a:lnTo>
                    <a:lnTo>
                      <a:pt x="5091210" y="86143"/>
                    </a:lnTo>
                    <a:lnTo>
                      <a:pt x="0" y="86143"/>
                    </a:lnTo>
                    <a:close/>
                  </a:path>
                </a:pathLst>
              </a:custGeom>
              <a:solidFill>
                <a:srgbClr val="189E8C"/>
              </a:solidFill>
            </p:spPr>
          </p:sp>
          <p:sp>
            <p:nvSpPr>
              <p:cNvPr id="202" name="TextBox 146">
                <a:extLst>
                  <a:ext uri="{FF2B5EF4-FFF2-40B4-BE49-F238E27FC236}">
                    <a16:creationId xmlns:a16="http://schemas.microsoft.com/office/drawing/2014/main" id="{98262CB9-C6CA-462E-B1F4-5882C38F5AC8}"/>
                  </a:ext>
                </a:extLst>
              </p:cNvPr>
              <p:cNvSpPr txBox="1"/>
              <p:nvPr/>
            </p:nvSpPr>
            <p:spPr>
              <a:xfrm>
                <a:off x="0" y="-19050"/>
                <a:ext cx="5091210" cy="105193"/>
              </a:xfrm>
              <a:prstGeom prst="rect">
                <a:avLst/>
              </a:prstGeom>
            </p:spPr>
            <p:txBody>
              <a:bodyPr lIns="47625" tIns="47625" rIns="47625" bIns="47625" rtlCol="0" anchor="ctr"/>
              <a:lstStyle/>
              <a:p>
                <a:pPr algn="ctr">
                  <a:lnSpc>
                    <a:spcPts val="817"/>
                  </a:lnSpc>
                  <a:spcBef>
                    <a:spcPct val="0"/>
                  </a:spcBef>
                </a:pPr>
                <a:endParaRPr sz="1688"/>
              </a:p>
            </p:txBody>
          </p:sp>
        </p:grpSp>
        <p:grpSp>
          <p:nvGrpSpPr>
            <p:cNvPr id="87" name="Group 147">
              <a:extLst>
                <a:ext uri="{FF2B5EF4-FFF2-40B4-BE49-F238E27FC236}">
                  <a16:creationId xmlns:a16="http://schemas.microsoft.com/office/drawing/2014/main" id="{8F3A7466-2BD6-4F4C-9CA8-F79302810FA3}"/>
                </a:ext>
              </a:extLst>
            </p:cNvPr>
            <p:cNvGrpSpPr/>
            <p:nvPr/>
          </p:nvGrpSpPr>
          <p:grpSpPr>
            <a:xfrm>
              <a:off x="782967" y="4920532"/>
              <a:ext cx="9013376" cy="1403685"/>
              <a:chOff x="0" y="0"/>
              <a:chExt cx="5089106" cy="792545"/>
            </a:xfrm>
          </p:grpSpPr>
          <p:sp>
            <p:nvSpPr>
              <p:cNvPr id="199" name="Freeform 148">
                <a:extLst>
                  <a:ext uri="{FF2B5EF4-FFF2-40B4-BE49-F238E27FC236}">
                    <a16:creationId xmlns:a16="http://schemas.microsoft.com/office/drawing/2014/main" id="{A71ED753-60BB-4294-B18F-8CC5F2FFDF7C}"/>
                  </a:ext>
                </a:extLst>
              </p:cNvPr>
              <p:cNvSpPr/>
              <p:nvPr/>
            </p:nvSpPr>
            <p:spPr>
              <a:xfrm>
                <a:off x="0" y="0"/>
                <a:ext cx="5089106" cy="792545"/>
              </a:xfrm>
              <a:custGeom>
                <a:avLst/>
                <a:gdLst/>
                <a:ahLst/>
                <a:cxnLst/>
                <a:rect l="l" t="t" r="r" b="b"/>
                <a:pathLst>
                  <a:path w="5089106" h="792545">
                    <a:moveTo>
                      <a:pt x="0" y="0"/>
                    </a:moveTo>
                    <a:lnTo>
                      <a:pt x="5089106" y="0"/>
                    </a:lnTo>
                    <a:lnTo>
                      <a:pt x="5089106" y="792545"/>
                    </a:lnTo>
                    <a:lnTo>
                      <a:pt x="0" y="792545"/>
                    </a:lnTo>
                    <a:close/>
                  </a:path>
                </a:pathLst>
              </a:custGeom>
              <a:solidFill>
                <a:srgbClr val="189E8C"/>
              </a:solidFill>
            </p:spPr>
          </p:sp>
          <p:sp>
            <p:nvSpPr>
              <p:cNvPr id="200" name="TextBox 149">
                <a:extLst>
                  <a:ext uri="{FF2B5EF4-FFF2-40B4-BE49-F238E27FC236}">
                    <a16:creationId xmlns:a16="http://schemas.microsoft.com/office/drawing/2014/main" id="{AFD5E257-ECFE-4176-B52B-172FE15BE035}"/>
                  </a:ext>
                </a:extLst>
              </p:cNvPr>
              <p:cNvSpPr txBox="1"/>
              <p:nvPr/>
            </p:nvSpPr>
            <p:spPr>
              <a:xfrm>
                <a:off x="0" y="-19050"/>
                <a:ext cx="5089106" cy="811595"/>
              </a:xfrm>
              <a:prstGeom prst="rect">
                <a:avLst/>
              </a:prstGeom>
            </p:spPr>
            <p:txBody>
              <a:bodyPr lIns="47625" tIns="47625" rIns="47625" bIns="47625" rtlCol="0" anchor="ctr"/>
              <a:lstStyle/>
              <a:p>
                <a:pPr algn="ctr">
                  <a:lnSpc>
                    <a:spcPts val="817"/>
                  </a:lnSpc>
                  <a:spcBef>
                    <a:spcPct val="0"/>
                  </a:spcBef>
                </a:pPr>
                <a:endParaRPr sz="1688"/>
              </a:p>
            </p:txBody>
          </p:sp>
        </p:grpSp>
        <p:grpSp>
          <p:nvGrpSpPr>
            <p:cNvPr id="88" name="Group 150">
              <a:extLst>
                <a:ext uri="{FF2B5EF4-FFF2-40B4-BE49-F238E27FC236}">
                  <a16:creationId xmlns:a16="http://schemas.microsoft.com/office/drawing/2014/main" id="{C9C3CC20-0115-44A9-8784-DBA4FA1A6818}"/>
                </a:ext>
              </a:extLst>
            </p:cNvPr>
            <p:cNvGrpSpPr/>
            <p:nvPr/>
          </p:nvGrpSpPr>
          <p:grpSpPr>
            <a:xfrm>
              <a:off x="382475" y="6381445"/>
              <a:ext cx="9405461" cy="315439"/>
              <a:chOff x="0" y="0"/>
              <a:chExt cx="5310483" cy="178102"/>
            </a:xfrm>
          </p:grpSpPr>
          <p:sp>
            <p:nvSpPr>
              <p:cNvPr id="197" name="Freeform 151">
                <a:extLst>
                  <a:ext uri="{FF2B5EF4-FFF2-40B4-BE49-F238E27FC236}">
                    <a16:creationId xmlns:a16="http://schemas.microsoft.com/office/drawing/2014/main" id="{FE7D4684-656A-4E41-A89A-817E68B2780C}"/>
                  </a:ext>
                </a:extLst>
              </p:cNvPr>
              <p:cNvSpPr/>
              <p:nvPr/>
            </p:nvSpPr>
            <p:spPr>
              <a:xfrm>
                <a:off x="0" y="0"/>
                <a:ext cx="5310484" cy="178103"/>
              </a:xfrm>
              <a:custGeom>
                <a:avLst/>
                <a:gdLst/>
                <a:ahLst/>
                <a:cxnLst/>
                <a:rect l="l" t="t" r="r" b="b"/>
                <a:pathLst>
                  <a:path w="5310484" h="178103">
                    <a:moveTo>
                      <a:pt x="0" y="0"/>
                    </a:moveTo>
                    <a:lnTo>
                      <a:pt x="5310484" y="0"/>
                    </a:lnTo>
                    <a:lnTo>
                      <a:pt x="5310484" y="178103"/>
                    </a:lnTo>
                    <a:lnTo>
                      <a:pt x="0" y="178103"/>
                    </a:lnTo>
                    <a:close/>
                  </a:path>
                </a:pathLst>
              </a:custGeom>
              <a:solidFill>
                <a:srgbClr val="03989E"/>
              </a:solidFill>
            </p:spPr>
          </p:sp>
          <p:sp>
            <p:nvSpPr>
              <p:cNvPr id="198" name="TextBox 152">
                <a:extLst>
                  <a:ext uri="{FF2B5EF4-FFF2-40B4-BE49-F238E27FC236}">
                    <a16:creationId xmlns:a16="http://schemas.microsoft.com/office/drawing/2014/main" id="{91046CBD-6481-4CBD-A9D5-926C7DB5E795}"/>
                  </a:ext>
                </a:extLst>
              </p:cNvPr>
              <p:cNvSpPr txBox="1"/>
              <p:nvPr/>
            </p:nvSpPr>
            <p:spPr>
              <a:xfrm>
                <a:off x="0" y="-19050"/>
                <a:ext cx="5310483" cy="197152"/>
              </a:xfrm>
              <a:prstGeom prst="rect">
                <a:avLst/>
              </a:prstGeom>
            </p:spPr>
            <p:txBody>
              <a:bodyPr lIns="47625" tIns="47625" rIns="47625" bIns="47625" rtlCol="0" anchor="ctr"/>
              <a:lstStyle/>
              <a:p>
                <a:pPr algn="ctr">
                  <a:lnSpc>
                    <a:spcPts val="817"/>
                  </a:lnSpc>
                  <a:spcBef>
                    <a:spcPct val="0"/>
                  </a:spcBef>
                </a:pPr>
                <a:endParaRPr sz="1688"/>
              </a:p>
            </p:txBody>
          </p:sp>
        </p:grpSp>
        <p:grpSp>
          <p:nvGrpSpPr>
            <p:cNvPr id="89" name="Group 153">
              <a:extLst>
                <a:ext uri="{FF2B5EF4-FFF2-40B4-BE49-F238E27FC236}">
                  <a16:creationId xmlns:a16="http://schemas.microsoft.com/office/drawing/2014/main" id="{69AEAD8B-BFA4-45AD-9764-523F934678F4}"/>
                </a:ext>
              </a:extLst>
            </p:cNvPr>
            <p:cNvGrpSpPr/>
            <p:nvPr/>
          </p:nvGrpSpPr>
          <p:grpSpPr>
            <a:xfrm>
              <a:off x="782967" y="4448525"/>
              <a:ext cx="3824153" cy="261637"/>
              <a:chOff x="0" y="0"/>
              <a:chExt cx="2159182" cy="147725"/>
            </a:xfrm>
          </p:grpSpPr>
          <p:sp>
            <p:nvSpPr>
              <p:cNvPr id="195" name="Freeform 154">
                <a:extLst>
                  <a:ext uri="{FF2B5EF4-FFF2-40B4-BE49-F238E27FC236}">
                    <a16:creationId xmlns:a16="http://schemas.microsoft.com/office/drawing/2014/main" id="{9470FBB1-E224-43D8-9C34-4552296946A6}"/>
                  </a:ext>
                </a:extLst>
              </p:cNvPr>
              <p:cNvSpPr/>
              <p:nvPr/>
            </p:nvSpPr>
            <p:spPr>
              <a:xfrm>
                <a:off x="0" y="0"/>
                <a:ext cx="2159182" cy="147725"/>
              </a:xfrm>
              <a:custGeom>
                <a:avLst/>
                <a:gdLst/>
                <a:ahLst/>
                <a:cxnLst/>
                <a:rect l="l" t="t" r="r" b="b"/>
                <a:pathLst>
                  <a:path w="2159182" h="147725">
                    <a:moveTo>
                      <a:pt x="0" y="0"/>
                    </a:moveTo>
                    <a:lnTo>
                      <a:pt x="2159182" y="0"/>
                    </a:lnTo>
                    <a:lnTo>
                      <a:pt x="2159182" y="147725"/>
                    </a:lnTo>
                    <a:lnTo>
                      <a:pt x="0" y="147725"/>
                    </a:lnTo>
                    <a:close/>
                  </a:path>
                </a:pathLst>
              </a:custGeom>
              <a:solidFill>
                <a:srgbClr val="2DA37A"/>
              </a:solidFill>
            </p:spPr>
          </p:sp>
          <p:sp>
            <p:nvSpPr>
              <p:cNvPr id="196" name="TextBox 155">
                <a:extLst>
                  <a:ext uri="{FF2B5EF4-FFF2-40B4-BE49-F238E27FC236}">
                    <a16:creationId xmlns:a16="http://schemas.microsoft.com/office/drawing/2014/main" id="{EA5FEC6F-B710-4418-9EAB-54B715E01E75}"/>
                  </a:ext>
                </a:extLst>
              </p:cNvPr>
              <p:cNvSpPr txBox="1"/>
              <p:nvPr/>
            </p:nvSpPr>
            <p:spPr>
              <a:xfrm>
                <a:off x="0" y="-19050"/>
                <a:ext cx="2159182" cy="166775"/>
              </a:xfrm>
              <a:prstGeom prst="rect">
                <a:avLst/>
              </a:prstGeom>
            </p:spPr>
            <p:txBody>
              <a:bodyPr lIns="47625" tIns="47625" rIns="47625" bIns="47625" rtlCol="0" anchor="ctr"/>
              <a:lstStyle/>
              <a:p>
                <a:pPr algn="ctr">
                  <a:lnSpc>
                    <a:spcPts val="817"/>
                  </a:lnSpc>
                </a:pPr>
                <a:endParaRPr sz="1688"/>
              </a:p>
            </p:txBody>
          </p:sp>
        </p:grpSp>
        <p:grpSp>
          <p:nvGrpSpPr>
            <p:cNvPr id="90" name="Group 156">
              <a:extLst>
                <a:ext uri="{FF2B5EF4-FFF2-40B4-BE49-F238E27FC236}">
                  <a16:creationId xmlns:a16="http://schemas.microsoft.com/office/drawing/2014/main" id="{A8BF2B29-9425-4CBB-98BD-12A8C8BB71E1}"/>
                </a:ext>
              </a:extLst>
            </p:cNvPr>
            <p:cNvGrpSpPr/>
            <p:nvPr/>
          </p:nvGrpSpPr>
          <p:grpSpPr>
            <a:xfrm>
              <a:off x="4668206" y="4452953"/>
              <a:ext cx="5135051" cy="261637"/>
              <a:chOff x="0" y="0"/>
              <a:chExt cx="2899337" cy="147725"/>
            </a:xfrm>
          </p:grpSpPr>
          <p:sp>
            <p:nvSpPr>
              <p:cNvPr id="193" name="Freeform 157">
                <a:extLst>
                  <a:ext uri="{FF2B5EF4-FFF2-40B4-BE49-F238E27FC236}">
                    <a16:creationId xmlns:a16="http://schemas.microsoft.com/office/drawing/2014/main" id="{57596C32-8AB7-4B87-A39F-BA8D88688F1B}"/>
                  </a:ext>
                </a:extLst>
              </p:cNvPr>
              <p:cNvSpPr/>
              <p:nvPr/>
            </p:nvSpPr>
            <p:spPr>
              <a:xfrm>
                <a:off x="0" y="0"/>
                <a:ext cx="2899337" cy="147725"/>
              </a:xfrm>
              <a:custGeom>
                <a:avLst/>
                <a:gdLst/>
                <a:ahLst/>
                <a:cxnLst/>
                <a:rect l="l" t="t" r="r" b="b"/>
                <a:pathLst>
                  <a:path w="2899337" h="147725">
                    <a:moveTo>
                      <a:pt x="0" y="0"/>
                    </a:moveTo>
                    <a:lnTo>
                      <a:pt x="2899337" y="0"/>
                    </a:lnTo>
                    <a:lnTo>
                      <a:pt x="2899337" y="147725"/>
                    </a:lnTo>
                    <a:lnTo>
                      <a:pt x="0" y="147725"/>
                    </a:lnTo>
                    <a:close/>
                  </a:path>
                </a:pathLst>
              </a:custGeom>
              <a:solidFill>
                <a:srgbClr val="2DA37A"/>
              </a:solidFill>
            </p:spPr>
          </p:sp>
          <p:sp>
            <p:nvSpPr>
              <p:cNvPr id="194" name="TextBox 158">
                <a:extLst>
                  <a:ext uri="{FF2B5EF4-FFF2-40B4-BE49-F238E27FC236}">
                    <a16:creationId xmlns:a16="http://schemas.microsoft.com/office/drawing/2014/main" id="{0BB1C5DD-19C1-4B09-A71F-FB92C6DE9055}"/>
                  </a:ext>
                </a:extLst>
              </p:cNvPr>
              <p:cNvSpPr txBox="1"/>
              <p:nvPr/>
            </p:nvSpPr>
            <p:spPr>
              <a:xfrm>
                <a:off x="0" y="-19050"/>
                <a:ext cx="2899337" cy="166775"/>
              </a:xfrm>
              <a:prstGeom prst="rect">
                <a:avLst/>
              </a:prstGeom>
            </p:spPr>
            <p:txBody>
              <a:bodyPr lIns="47625" tIns="47625" rIns="47625" bIns="47625" rtlCol="0" anchor="ctr"/>
              <a:lstStyle/>
              <a:p>
                <a:pPr algn="ctr">
                  <a:lnSpc>
                    <a:spcPts val="817"/>
                  </a:lnSpc>
                </a:pPr>
                <a:endParaRPr sz="1688"/>
              </a:p>
            </p:txBody>
          </p:sp>
        </p:grpSp>
        <p:grpSp>
          <p:nvGrpSpPr>
            <p:cNvPr id="91" name="Group 159">
              <a:extLst>
                <a:ext uri="{FF2B5EF4-FFF2-40B4-BE49-F238E27FC236}">
                  <a16:creationId xmlns:a16="http://schemas.microsoft.com/office/drawing/2014/main" id="{5701E752-0FCC-494E-A6D7-A5347AD8C841}"/>
                </a:ext>
              </a:extLst>
            </p:cNvPr>
            <p:cNvGrpSpPr/>
            <p:nvPr/>
          </p:nvGrpSpPr>
          <p:grpSpPr>
            <a:xfrm rot="5400000">
              <a:off x="771709" y="3141817"/>
              <a:ext cx="1279146" cy="1235135"/>
              <a:chOff x="0" y="0"/>
              <a:chExt cx="722227" cy="697378"/>
            </a:xfrm>
          </p:grpSpPr>
          <p:sp>
            <p:nvSpPr>
              <p:cNvPr id="191" name="Freeform 160">
                <a:extLst>
                  <a:ext uri="{FF2B5EF4-FFF2-40B4-BE49-F238E27FC236}">
                    <a16:creationId xmlns:a16="http://schemas.microsoft.com/office/drawing/2014/main" id="{2AA80AE3-DD68-4F9D-88F5-02C058CEFADF}"/>
                  </a:ext>
                </a:extLst>
              </p:cNvPr>
              <p:cNvSpPr/>
              <p:nvPr/>
            </p:nvSpPr>
            <p:spPr>
              <a:xfrm>
                <a:off x="0" y="0"/>
                <a:ext cx="722227" cy="697378"/>
              </a:xfrm>
              <a:custGeom>
                <a:avLst/>
                <a:gdLst/>
                <a:ahLst/>
                <a:cxnLst/>
                <a:rect l="l" t="t" r="r" b="b"/>
                <a:pathLst>
                  <a:path w="722227" h="697378">
                    <a:moveTo>
                      <a:pt x="0" y="0"/>
                    </a:moveTo>
                    <a:lnTo>
                      <a:pt x="722227" y="0"/>
                    </a:lnTo>
                    <a:lnTo>
                      <a:pt x="722227" y="697378"/>
                    </a:lnTo>
                    <a:lnTo>
                      <a:pt x="0" y="697378"/>
                    </a:lnTo>
                    <a:close/>
                  </a:path>
                </a:pathLst>
              </a:custGeom>
              <a:solidFill>
                <a:srgbClr val="56AE55"/>
              </a:solidFill>
            </p:spPr>
          </p:sp>
          <p:sp>
            <p:nvSpPr>
              <p:cNvPr id="192" name="TextBox 161">
                <a:extLst>
                  <a:ext uri="{FF2B5EF4-FFF2-40B4-BE49-F238E27FC236}">
                    <a16:creationId xmlns:a16="http://schemas.microsoft.com/office/drawing/2014/main" id="{A59D3D8B-5A2D-49B2-A1B5-3E77EB21DAF4}"/>
                  </a:ext>
                </a:extLst>
              </p:cNvPr>
              <p:cNvSpPr txBox="1"/>
              <p:nvPr/>
            </p:nvSpPr>
            <p:spPr>
              <a:xfrm>
                <a:off x="0" y="-19050"/>
                <a:ext cx="722227" cy="716428"/>
              </a:xfrm>
              <a:prstGeom prst="rect">
                <a:avLst/>
              </a:prstGeom>
            </p:spPr>
            <p:txBody>
              <a:bodyPr lIns="47625" tIns="47625" rIns="47625" bIns="47625" rtlCol="0" anchor="ctr"/>
              <a:lstStyle/>
              <a:p>
                <a:pPr algn="ctr">
                  <a:lnSpc>
                    <a:spcPts val="817"/>
                  </a:lnSpc>
                </a:pPr>
                <a:endParaRPr sz="1688"/>
              </a:p>
            </p:txBody>
          </p:sp>
        </p:grpSp>
        <p:grpSp>
          <p:nvGrpSpPr>
            <p:cNvPr id="92" name="Group 162">
              <a:extLst>
                <a:ext uri="{FF2B5EF4-FFF2-40B4-BE49-F238E27FC236}">
                  <a16:creationId xmlns:a16="http://schemas.microsoft.com/office/drawing/2014/main" id="{605EC324-E1C9-4FF8-B5B9-F738E9BF6E21}"/>
                </a:ext>
              </a:extLst>
            </p:cNvPr>
            <p:cNvGrpSpPr/>
            <p:nvPr/>
          </p:nvGrpSpPr>
          <p:grpSpPr>
            <a:xfrm rot="5400000">
              <a:off x="4652122" y="3153355"/>
              <a:ext cx="1271185" cy="1239017"/>
              <a:chOff x="0" y="0"/>
              <a:chExt cx="717733" cy="699570"/>
            </a:xfrm>
          </p:grpSpPr>
          <p:sp>
            <p:nvSpPr>
              <p:cNvPr id="189" name="Freeform 163">
                <a:extLst>
                  <a:ext uri="{FF2B5EF4-FFF2-40B4-BE49-F238E27FC236}">
                    <a16:creationId xmlns:a16="http://schemas.microsoft.com/office/drawing/2014/main" id="{A2597A07-966F-41DE-BD54-249A899D5D5D}"/>
                  </a:ext>
                </a:extLst>
              </p:cNvPr>
              <p:cNvSpPr/>
              <p:nvPr/>
            </p:nvSpPr>
            <p:spPr>
              <a:xfrm>
                <a:off x="0" y="0"/>
                <a:ext cx="717733" cy="699570"/>
              </a:xfrm>
              <a:custGeom>
                <a:avLst/>
                <a:gdLst/>
                <a:ahLst/>
                <a:cxnLst/>
                <a:rect l="l" t="t" r="r" b="b"/>
                <a:pathLst>
                  <a:path w="717733" h="699570">
                    <a:moveTo>
                      <a:pt x="0" y="0"/>
                    </a:moveTo>
                    <a:lnTo>
                      <a:pt x="717733" y="0"/>
                    </a:lnTo>
                    <a:lnTo>
                      <a:pt x="717733" y="699570"/>
                    </a:lnTo>
                    <a:lnTo>
                      <a:pt x="0" y="699570"/>
                    </a:lnTo>
                    <a:close/>
                  </a:path>
                </a:pathLst>
              </a:custGeom>
              <a:solidFill>
                <a:srgbClr val="56AE55"/>
              </a:solidFill>
            </p:spPr>
          </p:sp>
          <p:sp>
            <p:nvSpPr>
              <p:cNvPr id="190" name="TextBox 164">
                <a:extLst>
                  <a:ext uri="{FF2B5EF4-FFF2-40B4-BE49-F238E27FC236}">
                    <a16:creationId xmlns:a16="http://schemas.microsoft.com/office/drawing/2014/main" id="{799DEBE3-D387-4104-B2C2-3B029F41DE5D}"/>
                  </a:ext>
                </a:extLst>
              </p:cNvPr>
              <p:cNvSpPr txBox="1"/>
              <p:nvPr/>
            </p:nvSpPr>
            <p:spPr>
              <a:xfrm>
                <a:off x="0" y="-19050"/>
                <a:ext cx="717733" cy="718620"/>
              </a:xfrm>
              <a:prstGeom prst="rect">
                <a:avLst/>
              </a:prstGeom>
            </p:spPr>
            <p:txBody>
              <a:bodyPr lIns="47625" tIns="47625" rIns="47625" bIns="47625" rtlCol="0" anchor="ctr"/>
              <a:lstStyle/>
              <a:p>
                <a:pPr algn="ctr">
                  <a:lnSpc>
                    <a:spcPts val="817"/>
                  </a:lnSpc>
                </a:pPr>
                <a:endParaRPr sz="1688"/>
              </a:p>
            </p:txBody>
          </p:sp>
        </p:grpSp>
        <p:grpSp>
          <p:nvGrpSpPr>
            <p:cNvPr id="93" name="Group 165">
              <a:extLst>
                <a:ext uri="{FF2B5EF4-FFF2-40B4-BE49-F238E27FC236}">
                  <a16:creationId xmlns:a16="http://schemas.microsoft.com/office/drawing/2014/main" id="{EF4580A9-13F8-469D-BC6A-28770E2F6637}"/>
                </a:ext>
              </a:extLst>
            </p:cNvPr>
            <p:cNvGrpSpPr/>
            <p:nvPr/>
          </p:nvGrpSpPr>
          <p:grpSpPr>
            <a:xfrm rot="5400000">
              <a:off x="5946819" y="3157335"/>
              <a:ext cx="1279146" cy="1239017"/>
              <a:chOff x="0" y="0"/>
              <a:chExt cx="722227" cy="699570"/>
            </a:xfrm>
          </p:grpSpPr>
          <p:sp>
            <p:nvSpPr>
              <p:cNvPr id="187" name="Freeform 166">
                <a:extLst>
                  <a:ext uri="{FF2B5EF4-FFF2-40B4-BE49-F238E27FC236}">
                    <a16:creationId xmlns:a16="http://schemas.microsoft.com/office/drawing/2014/main" id="{B179B323-B7E0-40BD-A3AC-67BA82CC5CCC}"/>
                  </a:ext>
                </a:extLst>
              </p:cNvPr>
              <p:cNvSpPr/>
              <p:nvPr/>
            </p:nvSpPr>
            <p:spPr>
              <a:xfrm>
                <a:off x="0" y="0"/>
                <a:ext cx="722227" cy="699570"/>
              </a:xfrm>
              <a:custGeom>
                <a:avLst/>
                <a:gdLst/>
                <a:ahLst/>
                <a:cxnLst/>
                <a:rect l="l" t="t" r="r" b="b"/>
                <a:pathLst>
                  <a:path w="722227" h="699570">
                    <a:moveTo>
                      <a:pt x="0" y="0"/>
                    </a:moveTo>
                    <a:lnTo>
                      <a:pt x="722227" y="0"/>
                    </a:lnTo>
                    <a:lnTo>
                      <a:pt x="722227" y="699570"/>
                    </a:lnTo>
                    <a:lnTo>
                      <a:pt x="0" y="699570"/>
                    </a:lnTo>
                    <a:close/>
                  </a:path>
                </a:pathLst>
              </a:custGeom>
              <a:solidFill>
                <a:srgbClr val="56AE55"/>
              </a:solidFill>
            </p:spPr>
          </p:sp>
          <p:sp>
            <p:nvSpPr>
              <p:cNvPr id="188" name="TextBox 167">
                <a:extLst>
                  <a:ext uri="{FF2B5EF4-FFF2-40B4-BE49-F238E27FC236}">
                    <a16:creationId xmlns:a16="http://schemas.microsoft.com/office/drawing/2014/main" id="{793C7EDC-201B-446A-A2A3-13A0E6986F59}"/>
                  </a:ext>
                </a:extLst>
              </p:cNvPr>
              <p:cNvSpPr txBox="1"/>
              <p:nvPr/>
            </p:nvSpPr>
            <p:spPr>
              <a:xfrm>
                <a:off x="0" y="-19050"/>
                <a:ext cx="722227" cy="718620"/>
              </a:xfrm>
              <a:prstGeom prst="rect">
                <a:avLst/>
              </a:prstGeom>
            </p:spPr>
            <p:txBody>
              <a:bodyPr lIns="47625" tIns="47625" rIns="47625" bIns="47625" rtlCol="0" anchor="ctr"/>
              <a:lstStyle/>
              <a:p>
                <a:pPr algn="ctr">
                  <a:lnSpc>
                    <a:spcPts val="817"/>
                  </a:lnSpc>
                </a:pPr>
                <a:endParaRPr sz="1688"/>
              </a:p>
            </p:txBody>
          </p:sp>
        </p:grpSp>
        <p:sp>
          <p:nvSpPr>
            <p:cNvPr id="94" name="Freeform 168">
              <a:extLst>
                <a:ext uri="{FF2B5EF4-FFF2-40B4-BE49-F238E27FC236}">
                  <a16:creationId xmlns:a16="http://schemas.microsoft.com/office/drawing/2014/main" id="{38D05945-11CE-4110-BC73-7B7FD8B25F18}"/>
                </a:ext>
              </a:extLst>
            </p:cNvPr>
            <p:cNvSpPr/>
            <p:nvPr/>
          </p:nvSpPr>
          <p:spPr>
            <a:xfrm rot="-5938357">
              <a:off x="6464622" y="4381554"/>
              <a:ext cx="214379" cy="76641"/>
            </a:xfrm>
            <a:custGeom>
              <a:avLst/>
              <a:gdLst/>
              <a:ahLst/>
              <a:cxnLst/>
              <a:rect l="l" t="t" r="r" b="b"/>
              <a:pathLst>
                <a:path w="214379" h="76641">
                  <a:moveTo>
                    <a:pt x="0" y="0"/>
                  </a:moveTo>
                  <a:lnTo>
                    <a:pt x="214379" y="0"/>
                  </a:lnTo>
                  <a:lnTo>
                    <a:pt x="214379" y="76640"/>
                  </a:lnTo>
                  <a:lnTo>
                    <a:pt x="0" y="7664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95" name="Group 169">
              <a:extLst>
                <a:ext uri="{FF2B5EF4-FFF2-40B4-BE49-F238E27FC236}">
                  <a16:creationId xmlns:a16="http://schemas.microsoft.com/office/drawing/2014/main" id="{015B36CB-8F13-466B-926D-2737BBBF3ACF}"/>
                </a:ext>
              </a:extLst>
            </p:cNvPr>
            <p:cNvGrpSpPr/>
            <p:nvPr/>
          </p:nvGrpSpPr>
          <p:grpSpPr>
            <a:xfrm rot="5400000">
              <a:off x="7245497" y="3160793"/>
              <a:ext cx="1279146" cy="1239017"/>
              <a:chOff x="0" y="0"/>
              <a:chExt cx="722227" cy="699570"/>
            </a:xfrm>
          </p:grpSpPr>
          <p:sp>
            <p:nvSpPr>
              <p:cNvPr id="185" name="Freeform 170">
                <a:extLst>
                  <a:ext uri="{FF2B5EF4-FFF2-40B4-BE49-F238E27FC236}">
                    <a16:creationId xmlns:a16="http://schemas.microsoft.com/office/drawing/2014/main" id="{C45B9541-DAE2-4B89-9CB1-8541BDDB2848}"/>
                  </a:ext>
                </a:extLst>
              </p:cNvPr>
              <p:cNvSpPr/>
              <p:nvPr/>
            </p:nvSpPr>
            <p:spPr>
              <a:xfrm>
                <a:off x="0" y="0"/>
                <a:ext cx="722227" cy="699570"/>
              </a:xfrm>
              <a:custGeom>
                <a:avLst/>
                <a:gdLst/>
                <a:ahLst/>
                <a:cxnLst/>
                <a:rect l="l" t="t" r="r" b="b"/>
                <a:pathLst>
                  <a:path w="722227" h="699570">
                    <a:moveTo>
                      <a:pt x="0" y="0"/>
                    </a:moveTo>
                    <a:lnTo>
                      <a:pt x="722227" y="0"/>
                    </a:lnTo>
                    <a:lnTo>
                      <a:pt x="722227" y="699570"/>
                    </a:lnTo>
                    <a:lnTo>
                      <a:pt x="0" y="699570"/>
                    </a:lnTo>
                    <a:close/>
                  </a:path>
                </a:pathLst>
              </a:custGeom>
              <a:solidFill>
                <a:srgbClr val="56AE55"/>
              </a:solidFill>
            </p:spPr>
          </p:sp>
          <p:sp>
            <p:nvSpPr>
              <p:cNvPr id="186" name="TextBox 171">
                <a:extLst>
                  <a:ext uri="{FF2B5EF4-FFF2-40B4-BE49-F238E27FC236}">
                    <a16:creationId xmlns:a16="http://schemas.microsoft.com/office/drawing/2014/main" id="{A4D69F5D-FBAC-4DC7-941D-CD277DFDB99C}"/>
                  </a:ext>
                </a:extLst>
              </p:cNvPr>
              <p:cNvSpPr txBox="1"/>
              <p:nvPr/>
            </p:nvSpPr>
            <p:spPr>
              <a:xfrm>
                <a:off x="0" y="-19050"/>
                <a:ext cx="722227" cy="718620"/>
              </a:xfrm>
              <a:prstGeom prst="rect">
                <a:avLst/>
              </a:prstGeom>
            </p:spPr>
            <p:txBody>
              <a:bodyPr lIns="47625" tIns="47625" rIns="47625" bIns="47625" rtlCol="0" anchor="ctr"/>
              <a:lstStyle/>
              <a:p>
                <a:pPr algn="ctr">
                  <a:lnSpc>
                    <a:spcPts val="817"/>
                  </a:lnSpc>
                </a:pPr>
                <a:endParaRPr sz="1688"/>
              </a:p>
            </p:txBody>
          </p:sp>
        </p:grpSp>
        <p:sp>
          <p:nvSpPr>
            <p:cNvPr id="96" name="Freeform 172">
              <a:extLst>
                <a:ext uri="{FF2B5EF4-FFF2-40B4-BE49-F238E27FC236}">
                  <a16:creationId xmlns:a16="http://schemas.microsoft.com/office/drawing/2014/main" id="{C6A7DD29-16D9-431F-95A0-2DC17B2A016D}"/>
                </a:ext>
              </a:extLst>
            </p:cNvPr>
            <p:cNvSpPr/>
            <p:nvPr/>
          </p:nvSpPr>
          <p:spPr>
            <a:xfrm rot="-5938357">
              <a:off x="8152888" y="4347281"/>
              <a:ext cx="214379" cy="76641"/>
            </a:xfrm>
            <a:custGeom>
              <a:avLst/>
              <a:gdLst/>
              <a:ahLst/>
              <a:cxnLst/>
              <a:rect l="l" t="t" r="r" b="b"/>
              <a:pathLst>
                <a:path w="214379" h="76641">
                  <a:moveTo>
                    <a:pt x="0" y="0"/>
                  </a:moveTo>
                  <a:lnTo>
                    <a:pt x="214379" y="0"/>
                  </a:lnTo>
                  <a:lnTo>
                    <a:pt x="214379" y="76641"/>
                  </a:lnTo>
                  <a:lnTo>
                    <a:pt x="0" y="7664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97" name="Group 173">
              <a:extLst>
                <a:ext uri="{FF2B5EF4-FFF2-40B4-BE49-F238E27FC236}">
                  <a16:creationId xmlns:a16="http://schemas.microsoft.com/office/drawing/2014/main" id="{280ADCA5-3246-4639-ACAD-B8529B4BF2F6}"/>
                </a:ext>
              </a:extLst>
            </p:cNvPr>
            <p:cNvGrpSpPr/>
            <p:nvPr/>
          </p:nvGrpSpPr>
          <p:grpSpPr>
            <a:xfrm rot="5400000">
              <a:off x="8544175" y="3159435"/>
              <a:ext cx="1279146" cy="1239017"/>
              <a:chOff x="0" y="0"/>
              <a:chExt cx="722227" cy="699570"/>
            </a:xfrm>
          </p:grpSpPr>
          <p:sp>
            <p:nvSpPr>
              <p:cNvPr id="183" name="Freeform 174">
                <a:extLst>
                  <a:ext uri="{FF2B5EF4-FFF2-40B4-BE49-F238E27FC236}">
                    <a16:creationId xmlns:a16="http://schemas.microsoft.com/office/drawing/2014/main" id="{ED78AF59-099D-4B39-BA8E-3415B814C4AC}"/>
                  </a:ext>
                </a:extLst>
              </p:cNvPr>
              <p:cNvSpPr/>
              <p:nvPr/>
            </p:nvSpPr>
            <p:spPr>
              <a:xfrm>
                <a:off x="0" y="0"/>
                <a:ext cx="722227" cy="699570"/>
              </a:xfrm>
              <a:custGeom>
                <a:avLst/>
                <a:gdLst/>
                <a:ahLst/>
                <a:cxnLst/>
                <a:rect l="l" t="t" r="r" b="b"/>
                <a:pathLst>
                  <a:path w="722227" h="699570">
                    <a:moveTo>
                      <a:pt x="0" y="0"/>
                    </a:moveTo>
                    <a:lnTo>
                      <a:pt x="722227" y="0"/>
                    </a:lnTo>
                    <a:lnTo>
                      <a:pt x="722227" y="699570"/>
                    </a:lnTo>
                    <a:lnTo>
                      <a:pt x="0" y="699570"/>
                    </a:lnTo>
                    <a:close/>
                  </a:path>
                </a:pathLst>
              </a:custGeom>
              <a:solidFill>
                <a:srgbClr val="56AE55"/>
              </a:solidFill>
            </p:spPr>
          </p:sp>
          <p:sp>
            <p:nvSpPr>
              <p:cNvPr id="184" name="TextBox 175">
                <a:extLst>
                  <a:ext uri="{FF2B5EF4-FFF2-40B4-BE49-F238E27FC236}">
                    <a16:creationId xmlns:a16="http://schemas.microsoft.com/office/drawing/2014/main" id="{F99033C9-A1BE-4AA6-A718-C59990C07D80}"/>
                  </a:ext>
                </a:extLst>
              </p:cNvPr>
              <p:cNvSpPr txBox="1"/>
              <p:nvPr/>
            </p:nvSpPr>
            <p:spPr>
              <a:xfrm>
                <a:off x="0" y="-19050"/>
                <a:ext cx="722227" cy="718620"/>
              </a:xfrm>
              <a:prstGeom prst="rect">
                <a:avLst/>
              </a:prstGeom>
            </p:spPr>
            <p:txBody>
              <a:bodyPr lIns="47625" tIns="47625" rIns="47625" bIns="47625" rtlCol="0" anchor="ctr"/>
              <a:lstStyle/>
              <a:p>
                <a:pPr algn="ctr">
                  <a:lnSpc>
                    <a:spcPts val="817"/>
                  </a:lnSpc>
                </a:pPr>
                <a:endParaRPr sz="1688"/>
              </a:p>
            </p:txBody>
          </p:sp>
        </p:grpSp>
        <p:sp>
          <p:nvSpPr>
            <p:cNvPr id="98" name="Freeform 176">
              <a:extLst>
                <a:ext uri="{FF2B5EF4-FFF2-40B4-BE49-F238E27FC236}">
                  <a16:creationId xmlns:a16="http://schemas.microsoft.com/office/drawing/2014/main" id="{6C3E6D9E-DFD0-46E4-95E9-43823E9917D6}"/>
                </a:ext>
              </a:extLst>
            </p:cNvPr>
            <p:cNvSpPr/>
            <p:nvPr/>
          </p:nvSpPr>
          <p:spPr>
            <a:xfrm rot="-5938357">
              <a:off x="9184238" y="4354378"/>
              <a:ext cx="214379" cy="76641"/>
            </a:xfrm>
            <a:custGeom>
              <a:avLst/>
              <a:gdLst/>
              <a:ahLst/>
              <a:cxnLst/>
              <a:rect l="l" t="t" r="r" b="b"/>
              <a:pathLst>
                <a:path w="214379" h="76641">
                  <a:moveTo>
                    <a:pt x="0" y="0"/>
                  </a:moveTo>
                  <a:lnTo>
                    <a:pt x="214379" y="0"/>
                  </a:lnTo>
                  <a:lnTo>
                    <a:pt x="214379" y="76640"/>
                  </a:lnTo>
                  <a:lnTo>
                    <a:pt x="0" y="7664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99" name="Group 177">
              <a:extLst>
                <a:ext uri="{FF2B5EF4-FFF2-40B4-BE49-F238E27FC236}">
                  <a16:creationId xmlns:a16="http://schemas.microsoft.com/office/drawing/2014/main" id="{542DD655-2E41-4E8C-896D-CC9C6A31CC0D}"/>
                </a:ext>
              </a:extLst>
            </p:cNvPr>
            <p:cNvGrpSpPr/>
            <p:nvPr/>
          </p:nvGrpSpPr>
          <p:grpSpPr>
            <a:xfrm>
              <a:off x="390883" y="5343643"/>
              <a:ext cx="326020" cy="980273"/>
              <a:chOff x="0" y="0"/>
              <a:chExt cx="184076" cy="553479"/>
            </a:xfrm>
          </p:grpSpPr>
          <p:sp>
            <p:nvSpPr>
              <p:cNvPr id="181" name="Freeform 178">
                <a:extLst>
                  <a:ext uri="{FF2B5EF4-FFF2-40B4-BE49-F238E27FC236}">
                    <a16:creationId xmlns:a16="http://schemas.microsoft.com/office/drawing/2014/main" id="{29E1D14C-E082-4DE7-B477-26040EFEDA8E}"/>
                  </a:ext>
                </a:extLst>
              </p:cNvPr>
              <p:cNvSpPr/>
              <p:nvPr/>
            </p:nvSpPr>
            <p:spPr>
              <a:xfrm>
                <a:off x="0" y="0"/>
                <a:ext cx="184076" cy="553479"/>
              </a:xfrm>
              <a:custGeom>
                <a:avLst/>
                <a:gdLst/>
                <a:ahLst/>
                <a:cxnLst/>
                <a:rect l="l" t="t" r="r" b="b"/>
                <a:pathLst>
                  <a:path w="184076" h="553479">
                    <a:moveTo>
                      <a:pt x="0" y="0"/>
                    </a:moveTo>
                    <a:lnTo>
                      <a:pt x="184076" y="0"/>
                    </a:lnTo>
                    <a:lnTo>
                      <a:pt x="184076" y="553479"/>
                    </a:lnTo>
                    <a:lnTo>
                      <a:pt x="0" y="553479"/>
                    </a:lnTo>
                    <a:close/>
                  </a:path>
                </a:pathLst>
              </a:custGeom>
              <a:solidFill>
                <a:srgbClr val="189E8C"/>
              </a:solidFill>
            </p:spPr>
          </p:sp>
          <p:sp>
            <p:nvSpPr>
              <p:cNvPr id="182" name="TextBox 179">
                <a:extLst>
                  <a:ext uri="{FF2B5EF4-FFF2-40B4-BE49-F238E27FC236}">
                    <a16:creationId xmlns:a16="http://schemas.microsoft.com/office/drawing/2014/main" id="{2AC9D901-4BA9-46CD-A009-0240CCAAE6CB}"/>
                  </a:ext>
                </a:extLst>
              </p:cNvPr>
              <p:cNvSpPr txBox="1"/>
              <p:nvPr/>
            </p:nvSpPr>
            <p:spPr>
              <a:xfrm>
                <a:off x="0" y="-19050"/>
                <a:ext cx="184076" cy="572529"/>
              </a:xfrm>
              <a:prstGeom prst="rect">
                <a:avLst/>
              </a:prstGeom>
            </p:spPr>
            <p:txBody>
              <a:bodyPr lIns="47625" tIns="47625" rIns="47625" bIns="47625" rtlCol="0" anchor="ctr"/>
              <a:lstStyle/>
              <a:p>
                <a:pPr algn="ctr">
                  <a:lnSpc>
                    <a:spcPts val="817"/>
                  </a:lnSpc>
                </a:pPr>
                <a:endParaRPr sz="1688"/>
              </a:p>
            </p:txBody>
          </p:sp>
        </p:grpSp>
        <p:grpSp>
          <p:nvGrpSpPr>
            <p:cNvPr id="100" name="Group 180">
              <a:extLst>
                <a:ext uri="{FF2B5EF4-FFF2-40B4-BE49-F238E27FC236}">
                  <a16:creationId xmlns:a16="http://schemas.microsoft.com/office/drawing/2014/main" id="{132D09E3-3EF6-400E-9401-7C2418D3412E}"/>
                </a:ext>
              </a:extLst>
            </p:cNvPr>
            <p:cNvGrpSpPr/>
            <p:nvPr/>
          </p:nvGrpSpPr>
          <p:grpSpPr>
            <a:xfrm>
              <a:off x="398416" y="3129310"/>
              <a:ext cx="326020" cy="1330766"/>
              <a:chOff x="0" y="0"/>
              <a:chExt cx="184076" cy="751373"/>
            </a:xfrm>
          </p:grpSpPr>
          <p:sp>
            <p:nvSpPr>
              <p:cNvPr id="178" name="Freeform 181">
                <a:extLst>
                  <a:ext uri="{FF2B5EF4-FFF2-40B4-BE49-F238E27FC236}">
                    <a16:creationId xmlns:a16="http://schemas.microsoft.com/office/drawing/2014/main" id="{4C93DD77-4908-4A76-AEAA-E581B127EB17}"/>
                  </a:ext>
                </a:extLst>
              </p:cNvPr>
              <p:cNvSpPr/>
              <p:nvPr/>
            </p:nvSpPr>
            <p:spPr>
              <a:xfrm>
                <a:off x="0" y="0"/>
                <a:ext cx="184076" cy="751373"/>
              </a:xfrm>
              <a:custGeom>
                <a:avLst/>
                <a:gdLst/>
                <a:ahLst/>
                <a:cxnLst/>
                <a:rect l="l" t="t" r="r" b="b"/>
                <a:pathLst>
                  <a:path w="184076" h="751373">
                    <a:moveTo>
                      <a:pt x="0" y="0"/>
                    </a:moveTo>
                    <a:lnTo>
                      <a:pt x="184076" y="0"/>
                    </a:lnTo>
                    <a:lnTo>
                      <a:pt x="184076" y="751373"/>
                    </a:lnTo>
                    <a:lnTo>
                      <a:pt x="0" y="751373"/>
                    </a:lnTo>
                    <a:close/>
                  </a:path>
                </a:pathLst>
              </a:custGeom>
              <a:solidFill>
                <a:srgbClr val="56AE55"/>
              </a:solidFill>
            </p:spPr>
          </p:sp>
          <p:sp>
            <p:nvSpPr>
              <p:cNvPr id="180" name="TextBox 182">
                <a:extLst>
                  <a:ext uri="{FF2B5EF4-FFF2-40B4-BE49-F238E27FC236}">
                    <a16:creationId xmlns:a16="http://schemas.microsoft.com/office/drawing/2014/main" id="{931C132E-E228-45DF-B8AB-4275549E1B6F}"/>
                  </a:ext>
                </a:extLst>
              </p:cNvPr>
              <p:cNvSpPr txBox="1"/>
              <p:nvPr/>
            </p:nvSpPr>
            <p:spPr>
              <a:xfrm>
                <a:off x="0" y="-19050"/>
                <a:ext cx="184076" cy="770423"/>
              </a:xfrm>
              <a:prstGeom prst="rect">
                <a:avLst/>
              </a:prstGeom>
            </p:spPr>
            <p:txBody>
              <a:bodyPr lIns="47625" tIns="47625" rIns="47625" bIns="47625" rtlCol="0" anchor="ctr"/>
              <a:lstStyle/>
              <a:p>
                <a:pPr algn="ctr">
                  <a:lnSpc>
                    <a:spcPts val="817"/>
                  </a:lnSpc>
                </a:pPr>
                <a:endParaRPr sz="1688"/>
              </a:p>
            </p:txBody>
          </p:sp>
        </p:grpSp>
        <p:grpSp>
          <p:nvGrpSpPr>
            <p:cNvPr id="101" name="Group 183">
              <a:extLst>
                <a:ext uri="{FF2B5EF4-FFF2-40B4-BE49-F238E27FC236}">
                  <a16:creationId xmlns:a16="http://schemas.microsoft.com/office/drawing/2014/main" id="{55476590-058C-4A6E-BE4B-08851C1FD006}"/>
                </a:ext>
              </a:extLst>
            </p:cNvPr>
            <p:cNvGrpSpPr/>
            <p:nvPr/>
          </p:nvGrpSpPr>
          <p:grpSpPr>
            <a:xfrm>
              <a:off x="398416" y="4452953"/>
              <a:ext cx="326020" cy="852336"/>
              <a:chOff x="0" y="0"/>
              <a:chExt cx="184076" cy="481244"/>
            </a:xfrm>
          </p:grpSpPr>
          <p:sp>
            <p:nvSpPr>
              <p:cNvPr id="176" name="Freeform 184">
                <a:extLst>
                  <a:ext uri="{FF2B5EF4-FFF2-40B4-BE49-F238E27FC236}">
                    <a16:creationId xmlns:a16="http://schemas.microsoft.com/office/drawing/2014/main" id="{84B223E7-B5C8-4CC8-A65B-54E881E75AF4}"/>
                  </a:ext>
                </a:extLst>
              </p:cNvPr>
              <p:cNvSpPr/>
              <p:nvPr/>
            </p:nvSpPr>
            <p:spPr>
              <a:xfrm>
                <a:off x="0" y="0"/>
                <a:ext cx="184076" cy="481244"/>
              </a:xfrm>
              <a:custGeom>
                <a:avLst/>
                <a:gdLst/>
                <a:ahLst/>
                <a:cxnLst/>
                <a:rect l="l" t="t" r="r" b="b"/>
                <a:pathLst>
                  <a:path w="184076" h="481244">
                    <a:moveTo>
                      <a:pt x="0" y="0"/>
                    </a:moveTo>
                    <a:lnTo>
                      <a:pt x="184076" y="0"/>
                    </a:lnTo>
                    <a:lnTo>
                      <a:pt x="184076" y="481244"/>
                    </a:lnTo>
                    <a:lnTo>
                      <a:pt x="0" y="481244"/>
                    </a:lnTo>
                    <a:close/>
                  </a:path>
                </a:pathLst>
              </a:custGeom>
              <a:solidFill>
                <a:srgbClr val="189E8C"/>
              </a:solidFill>
            </p:spPr>
          </p:sp>
          <p:sp>
            <p:nvSpPr>
              <p:cNvPr id="177" name="TextBox 185">
                <a:extLst>
                  <a:ext uri="{FF2B5EF4-FFF2-40B4-BE49-F238E27FC236}">
                    <a16:creationId xmlns:a16="http://schemas.microsoft.com/office/drawing/2014/main" id="{F2BFEDBC-D724-4533-A3BF-F85758BD07BE}"/>
                  </a:ext>
                </a:extLst>
              </p:cNvPr>
              <p:cNvSpPr txBox="1"/>
              <p:nvPr/>
            </p:nvSpPr>
            <p:spPr>
              <a:xfrm>
                <a:off x="0" y="-19050"/>
                <a:ext cx="184076" cy="500294"/>
              </a:xfrm>
              <a:prstGeom prst="rect">
                <a:avLst/>
              </a:prstGeom>
            </p:spPr>
            <p:txBody>
              <a:bodyPr lIns="47625" tIns="47625" rIns="47625" bIns="47625" rtlCol="0" anchor="ctr"/>
              <a:lstStyle/>
              <a:p>
                <a:pPr algn="ctr">
                  <a:lnSpc>
                    <a:spcPts val="817"/>
                  </a:lnSpc>
                </a:pPr>
                <a:endParaRPr sz="1688"/>
              </a:p>
            </p:txBody>
          </p:sp>
        </p:grpSp>
        <p:sp>
          <p:nvSpPr>
            <p:cNvPr id="102" name="TextBox 186">
              <a:extLst>
                <a:ext uri="{FF2B5EF4-FFF2-40B4-BE49-F238E27FC236}">
                  <a16:creationId xmlns:a16="http://schemas.microsoft.com/office/drawing/2014/main" id="{BDF62971-6382-4D6E-9892-9698C04ED9E7}"/>
                </a:ext>
              </a:extLst>
            </p:cNvPr>
            <p:cNvSpPr txBox="1"/>
            <p:nvPr/>
          </p:nvSpPr>
          <p:spPr>
            <a:xfrm>
              <a:off x="1474231" y="4730758"/>
              <a:ext cx="7367452" cy="134601"/>
            </a:xfrm>
            <a:prstGeom prst="rect">
              <a:avLst/>
            </a:prstGeom>
          </p:spPr>
          <p:txBody>
            <a:bodyPr lIns="0" tIns="0" rIns="0" bIns="0" rtlCol="0" anchor="t">
              <a:spAutoFit/>
            </a:bodyPr>
            <a:lstStyle/>
            <a:p>
              <a:pPr algn="ctr">
                <a:lnSpc>
                  <a:spcPts val="849"/>
                </a:lnSpc>
              </a:pPr>
              <a:r>
                <a:rPr lang="en-US" sz="607">
                  <a:solidFill>
                    <a:srgbClr val="FFFFFF"/>
                  </a:solidFill>
                  <a:latin typeface="Raleway Bold"/>
                </a:rPr>
                <a:t>Choix du parcours</a:t>
              </a:r>
            </a:p>
          </p:txBody>
        </p:sp>
        <p:grpSp>
          <p:nvGrpSpPr>
            <p:cNvPr id="103" name="Group 187">
              <a:extLst>
                <a:ext uri="{FF2B5EF4-FFF2-40B4-BE49-F238E27FC236}">
                  <a16:creationId xmlns:a16="http://schemas.microsoft.com/office/drawing/2014/main" id="{92371EE4-CFC2-4C8E-87C5-B29F0670DFCE}"/>
                </a:ext>
              </a:extLst>
            </p:cNvPr>
            <p:cNvGrpSpPr/>
            <p:nvPr/>
          </p:nvGrpSpPr>
          <p:grpSpPr>
            <a:xfrm>
              <a:off x="4937781" y="3258965"/>
              <a:ext cx="725875" cy="131262"/>
              <a:chOff x="0" y="0"/>
              <a:chExt cx="235928" cy="42663"/>
            </a:xfrm>
          </p:grpSpPr>
          <p:sp>
            <p:nvSpPr>
              <p:cNvPr id="171" name="Freeform 188">
                <a:extLst>
                  <a:ext uri="{FF2B5EF4-FFF2-40B4-BE49-F238E27FC236}">
                    <a16:creationId xmlns:a16="http://schemas.microsoft.com/office/drawing/2014/main" id="{3D3293DA-8781-4CDE-97A0-3DB807DAE955}"/>
                  </a:ext>
                </a:extLst>
              </p:cNvPr>
              <p:cNvSpPr/>
              <p:nvPr/>
            </p:nvSpPr>
            <p:spPr>
              <a:xfrm>
                <a:off x="0" y="0"/>
                <a:ext cx="235928" cy="42663"/>
              </a:xfrm>
              <a:custGeom>
                <a:avLst/>
                <a:gdLst/>
                <a:ahLst/>
                <a:cxnLst/>
                <a:rect l="l" t="t" r="r" b="b"/>
                <a:pathLst>
                  <a:path w="235928" h="42663">
                    <a:moveTo>
                      <a:pt x="0" y="0"/>
                    </a:moveTo>
                    <a:lnTo>
                      <a:pt x="235928" y="0"/>
                    </a:lnTo>
                    <a:lnTo>
                      <a:pt x="235928" y="42663"/>
                    </a:lnTo>
                    <a:lnTo>
                      <a:pt x="0" y="42663"/>
                    </a:lnTo>
                    <a:close/>
                  </a:path>
                </a:pathLst>
              </a:custGeom>
              <a:solidFill>
                <a:srgbClr val="FFFFFF"/>
              </a:solidFill>
            </p:spPr>
          </p:sp>
          <p:sp>
            <p:nvSpPr>
              <p:cNvPr id="172" name="TextBox 189">
                <a:extLst>
                  <a:ext uri="{FF2B5EF4-FFF2-40B4-BE49-F238E27FC236}">
                    <a16:creationId xmlns:a16="http://schemas.microsoft.com/office/drawing/2014/main" id="{C589903A-4507-47E5-BABA-E6ECF4316569}"/>
                  </a:ext>
                </a:extLst>
              </p:cNvPr>
              <p:cNvSpPr txBox="1"/>
              <p:nvPr/>
            </p:nvSpPr>
            <p:spPr>
              <a:xfrm>
                <a:off x="0" y="-19050"/>
                <a:ext cx="235928" cy="61713"/>
              </a:xfrm>
              <a:prstGeom prst="rect">
                <a:avLst/>
              </a:prstGeom>
            </p:spPr>
            <p:txBody>
              <a:bodyPr lIns="47625" tIns="47625" rIns="47625" bIns="47625" rtlCol="0" anchor="ctr"/>
              <a:lstStyle/>
              <a:p>
                <a:pPr algn="ctr">
                  <a:lnSpc>
                    <a:spcPts val="817"/>
                  </a:lnSpc>
                </a:pPr>
                <a:endParaRPr sz="1688"/>
              </a:p>
            </p:txBody>
          </p:sp>
        </p:grpSp>
        <p:grpSp>
          <p:nvGrpSpPr>
            <p:cNvPr id="104" name="Group 190">
              <a:extLst>
                <a:ext uri="{FF2B5EF4-FFF2-40B4-BE49-F238E27FC236}">
                  <a16:creationId xmlns:a16="http://schemas.microsoft.com/office/drawing/2014/main" id="{DD041B26-1ECF-40E7-A966-AAC769F59443}"/>
                </a:ext>
              </a:extLst>
            </p:cNvPr>
            <p:cNvGrpSpPr/>
            <p:nvPr/>
          </p:nvGrpSpPr>
          <p:grpSpPr>
            <a:xfrm rot="5400000">
              <a:off x="2053094" y="3159276"/>
              <a:ext cx="1279146" cy="1235135"/>
              <a:chOff x="0" y="0"/>
              <a:chExt cx="722227" cy="697378"/>
            </a:xfrm>
          </p:grpSpPr>
          <p:sp>
            <p:nvSpPr>
              <p:cNvPr id="169" name="Freeform 191">
                <a:extLst>
                  <a:ext uri="{FF2B5EF4-FFF2-40B4-BE49-F238E27FC236}">
                    <a16:creationId xmlns:a16="http://schemas.microsoft.com/office/drawing/2014/main" id="{B35A30E2-83BC-4D23-83B0-AECF40F6F653}"/>
                  </a:ext>
                </a:extLst>
              </p:cNvPr>
              <p:cNvSpPr/>
              <p:nvPr/>
            </p:nvSpPr>
            <p:spPr>
              <a:xfrm>
                <a:off x="0" y="0"/>
                <a:ext cx="722227" cy="697378"/>
              </a:xfrm>
              <a:custGeom>
                <a:avLst/>
                <a:gdLst/>
                <a:ahLst/>
                <a:cxnLst/>
                <a:rect l="l" t="t" r="r" b="b"/>
                <a:pathLst>
                  <a:path w="722227" h="697378">
                    <a:moveTo>
                      <a:pt x="0" y="0"/>
                    </a:moveTo>
                    <a:lnTo>
                      <a:pt x="722227" y="0"/>
                    </a:lnTo>
                    <a:lnTo>
                      <a:pt x="722227" y="697378"/>
                    </a:lnTo>
                    <a:lnTo>
                      <a:pt x="0" y="697378"/>
                    </a:lnTo>
                    <a:close/>
                  </a:path>
                </a:pathLst>
              </a:custGeom>
              <a:solidFill>
                <a:srgbClr val="56AE55"/>
              </a:solidFill>
            </p:spPr>
          </p:sp>
          <p:sp>
            <p:nvSpPr>
              <p:cNvPr id="170" name="TextBox 192">
                <a:extLst>
                  <a:ext uri="{FF2B5EF4-FFF2-40B4-BE49-F238E27FC236}">
                    <a16:creationId xmlns:a16="http://schemas.microsoft.com/office/drawing/2014/main" id="{EDED1949-08DE-4FDA-858D-9F197F34C9C2}"/>
                  </a:ext>
                </a:extLst>
              </p:cNvPr>
              <p:cNvSpPr txBox="1"/>
              <p:nvPr/>
            </p:nvSpPr>
            <p:spPr>
              <a:xfrm>
                <a:off x="0" y="-19050"/>
                <a:ext cx="722227" cy="716428"/>
              </a:xfrm>
              <a:prstGeom prst="rect">
                <a:avLst/>
              </a:prstGeom>
            </p:spPr>
            <p:txBody>
              <a:bodyPr lIns="47625" tIns="47625" rIns="47625" bIns="47625" rtlCol="0" anchor="ctr"/>
              <a:lstStyle/>
              <a:p>
                <a:pPr algn="ctr">
                  <a:lnSpc>
                    <a:spcPts val="817"/>
                  </a:lnSpc>
                </a:pPr>
                <a:endParaRPr sz="1688"/>
              </a:p>
            </p:txBody>
          </p:sp>
        </p:grpSp>
        <p:sp>
          <p:nvSpPr>
            <p:cNvPr id="105" name="TextBox 193">
              <a:extLst>
                <a:ext uri="{FF2B5EF4-FFF2-40B4-BE49-F238E27FC236}">
                  <a16:creationId xmlns:a16="http://schemas.microsoft.com/office/drawing/2014/main" id="{140E88F5-0F6D-4C78-9B75-D8E34F2C9A4E}"/>
                </a:ext>
              </a:extLst>
            </p:cNvPr>
            <p:cNvSpPr txBox="1"/>
            <p:nvPr/>
          </p:nvSpPr>
          <p:spPr>
            <a:xfrm>
              <a:off x="713136" y="4932170"/>
              <a:ext cx="9013376" cy="489799"/>
            </a:xfrm>
            <a:prstGeom prst="rect">
              <a:avLst/>
            </a:prstGeom>
          </p:spPr>
          <p:txBody>
            <a:bodyPr lIns="0" tIns="0" rIns="0" bIns="0" rtlCol="0" anchor="t">
              <a:spAutoFit/>
            </a:bodyPr>
            <a:lstStyle/>
            <a:p>
              <a:pPr algn="ctr">
                <a:lnSpc>
                  <a:spcPts val="1448"/>
                </a:lnSpc>
              </a:pPr>
              <a:r>
                <a:rPr lang="en-US" sz="1034">
                  <a:solidFill>
                    <a:srgbClr val="FFFFFF"/>
                  </a:solidFill>
                  <a:latin typeface="Raleway Bold"/>
                </a:rPr>
                <a:t>Portail commun</a:t>
              </a:r>
            </a:p>
            <a:p>
              <a:pPr algn="ctr">
                <a:lnSpc>
                  <a:spcPts val="1448"/>
                </a:lnSpc>
              </a:pPr>
              <a:r>
                <a:rPr lang="en-US" sz="1034">
                  <a:solidFill>
                    <a:srgbClr val="FFFFFF"/>
                  </a:solidFill>
                  <a:latin typeface="Raleway Bold"/>
                </a:rPr>
                <a:t>STAPS et  Sciences de l'Education </a:t>
              </a:r>
            </a:p>
          </p:txBody>
        </p:sp>
        <p:sp>
          <p:nvSpPr>
            <p:cNvPr id="106" name="TextBox 194">
              <a:extLst>
                <a:ext uri="{FF2B5EF4-FFF2-40B4-BE49-F238E27FC236}">
                  <a16:creationId xmlns:a16="http://schemas.microsoft.com/office/drawing/2014/main" id="{12015598-05BD-4ECE-AC1E-E9EAC860AE41}"/>
                </a:ext>
              </a:extLst>
            </p:cNvPr>
            <p:cNvSpPr txBox="1"/>
            <p:nvPr/>
          </p:nvSpPr>
          <p:spPr>
            <a:xfrm>
              <a:off x="829020" y="4430329"/>
              <a:ext cx="3768181" cy="249505"/>
            </a:xfrm>
            <a:prstGeom prst="rect">
              <a:avLst/>
            </a:prstGeom>
          </p:spPr>
          <p:txBody>
            <a:bodyPr lIns="0" tIns="0" rIns="0" bIns="0" rtlCol="0" anchor="t">
              <a:spAutoFit/>
            </a:bodyPr>
            <a:lstStyle/>
            <a:p>
              <a:pPr algn="ctr">
                <a:lnSpc>
                  <a:spcPts val="1493"/>
                </a:lnSpc>
              </a:pPr>
              <a:r>
                <a:rPr lang="en-US" sz="1066">
                  <a:solidFill>
                    <a:srgbClr val="FFFFFF"/>
                  </a:solidFill>
                  <a:latin typeface="Raleway Bold"/>
                </a:rPr>
                <a:t>Sciences de l'Éducation</a:t>
              </a:r>
            </a:p>
          </p:txBody>
        </p:sp>
        <p:sp>
          <p:nvSpPr>
            <p:cNvPr id="107" name="Freeform 195">
              <a:extLst>
                <a:ext uri="{FF2B5EF4-FFF2-40B4-BE49-F238E27FC236}">
                  <a16:creationId xmlns:a16="http://schemas.microsoft.com/office/drawing/2014/main" id="{F3A7DF7B-CA8A-421E-BEA2-06FE070EB49A}"/>
                </a:ext>
              </a:extLst>
            </p:cNvPr>
            <p:cNvSpPr/>
            <p:nvPr/>
          </p:nvSpPr>
          <p:spPr>
            <a:xfrm rot="-5938357">
              <a:off x="2579573" y="4369304"/>
              <a:ext cx="247306" cy="88412"/>
            </a:xfrm>
            <a:custGeom>
              <a:avLst/>
              <a:gdLst/>
              <a:ahLst/>
              <a:cxnLst/>
              <a:rect l="l" t="t" r="r" b="b"/>
              <a:pathLst>
                <a:path w="247306" h="88412">
                  <a:moveTo>
                    <a:pt x="0" y="0"/>
                  </a:moveTo>
                  <a:lnTo>
                    <a:pt x="247306" y="0"/>
                  </a:lnTo>
                  <a:lnTo>
                    <a:pt x="247306" y="88412"/>
                  </a:lnTo>
                  <a:lnTo>
                    <a:pt x="0" y="884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08" name="TextBox 196">
              <a:extLst>
                <a:ext uri="{FF2B5EF4-FFF2-40B4-BE49-F238E27FC236}">
                  <a16:creationId xmlns:a16="http://schemas.microsoft.com/office/drawing/2014/main" id="{77AF1E02-5E66-4618-9DA7-859470BE6E57}"/>
                </a:ext>
              </a:extLst>
            </p:cNvPr>
            <p:cNvSpPr txBox="1"/>
            <p:nvPr/>
          </p:nvSpPr>
          <p:spPr>
            <a:xfrm>
              <a:off x="4666780" y="4460418"/>
              <a:ext cx="5151689" cy="249505"/>
            </a:xfrm>
            <a:prstGeom prst="rect">
              <a:avLst/>
            </a:prstGeom>
          </p:spPr>
          <p:txBody>
            <a:bodyPr lIns="0" tIns="0" rIns="0" bIns="0" rtlCol="0" anchor="t">
              <a:spAutoFit/>
            </a:bodyPr>
            <a:lstStyle/>
            <a:p>
              <a:pPr algn="ctr">
                <a:lnSpc>
                  <a:spcPts val="1493"/>
                </a:lnSpc>
              </a:pPr>
              <a:r>
                <a:rPr lang="en-US" sz="1066">
                  <a:solidFill>
                    <a:srgbClr val="FFFFFF"/>
                  </a:solidFill>
                  <a:latin typeface="Raleway Bold"/>
                </a:rPr>
                <a:t>STAPS</a:t>
              </a:r>
            </a:p>
          </p:txBody>
        </p:sp>
        <p:sp>
          <p:nvSpPr>
            <p:cNvPr id="109" name="TextBox 197">
              <a:extLst>
                <a:ext uri="{FF2B5EF4-FFF2-40B4-BE49-F238E27FC236}">
                  <a16:creationId xmlns:a16="http://schemas.microsoft.com/office/drawing/2014/main" id="{8AB43BA7-CAFC-423C-923D-72AF2BABB7DB}"/>
                </a:ext>
              </a:extLst>
            </p:cNvPr>
            <p:cNvSpPr txBox="1"/>
            <p:nvPr/>
          </p:nvSpPr>
          <p:spPr>
            <a:xfrm>
              <a:off x="390009" y="6409680"/>
              <a:ext cx="9356481" cy="216858"/>
            </a:xfrm>
            <a:prstGeom prst="rect">
              <a:avLst/>
            </a:prstGeom>
          </p:spPr>
          <p:txBody>
            <a:bodyPr lIns="0" tIns="0" rIns="0" bIns="0" rtlCol="0" anchor="t">
              <a:spAutoFit/>
            </a:bodyPr>
            <a:lstStyle/>
            <a:p>
              <a:pPr algn="ctr">
                <a:lnSpc>
                  <a:spcPts val="1316"/>
                </a:lnSpc>
              </a:pPr>
              <a:r>
                <a:rPr lang="en-US" sz="939">
                  <a:solidFill>
                    <a:srgbClr val="FFFFFF"/>
                  </a:solidFill>
                  <a:latin typeface="Raleway Bold"/>
                </a:rPr>
                <a:t>Choix ParcourSup</a:t>
              </a:r>
            </a:p>
          </p:txBody>
        </p:sp>
        <p:sp>
          <p:nvSpPr>
            <p:cNvPr id="110" name="TextBox 198">
              <a:extLst>
                <a:ext uri="{FF2B5EF4-FFF2-40B4-BE49-F238E27FC236}">
                  <a16:creationId xmlns:a16="http://schemas.microsoft.com/office/drawing/2014/main" id="{50BAE040-3A4E-440A-982B-B00D49885B9F}"/>
                </a:ext>
              </a:extLst>
            </p:cNvPr>
            <p:cNvSpPr txBox="1"/>
            <p:nvPr/>
          </p:nvSpPr>
          <p:spPr>
            <a:xfrm rot="16200000">
              <a:off x="67577" y="5766852"/>
              <a:ext cx="844305" cy="150925"/>
            </a:xfrm>
            <a:prstGeom prst="rect">
              <a:avLst/>
            </a:prstGeom>
          </p:spPr>
          <p:txBody>
            <a:bodyPr lIns="0" tIns="0" rIns="0" bIns="0" rtlCol="0" anchor="t">
              <a:spAutoFit/>
            </a:bodyPr>
            <a:lstStyle/>
            <a:p>
              <a:pPr algn="ctr">
                <a:lnSpc>
                  <a:spcPts val="937"/>
                </a:lnSpc>
              </a:pPr>
              <a:r>
                <a:rPr lang="en-US" sz="669">
                  <a:solidFill>
                    <a:srgbClr val="FFFFFF"/>
                  </a:solidFill>
                  <a:latin typeface="Raleway Heavy"/>
                </a:rPr>
                <a:t>LICENCE 1 </a:t>
              </a:r>
            </a:p>
          </p:txBody>
        </p:sp>
        <p:sp>
          <p:nvSpPr>
            <p:cNvPr id="111" name="TextBox 199">
              <a:extLst>
                <a:ext uri="{FF2B5EF4-FFF2-40B4-BE49-F238E27FC236}">
                  <a16:creationId xmlns:a16="http://schemas.microsoft.com/office/drawing/2014/main" id="{33A046BD-D952-419D-AD6A-787311435CC4}"/>
                </a:ext>
              </a:extLst>
            </p:cNvPr>
            <p:cNvSpPr txBox="1"/>
            <p:nvPr/>
          </p:nvSpPr>
          <p:spPr>
            <a:xfrm rot="16200000">
              <a:off x="-595237" y="4273893"/>
              <a:ext cx="2169935" cy="150925"/>
            </a:xfrm>
            <a:prstGeom prst="rect">
              <a:avLst/>
            </a:prstGeom>
          </p:spPr>
          <p:txBody>
            <a:bodyPr lIns="0" tIns="0" rIns="0" bIns="0" rtlCol="0" anchor="t">
              <a:spAutoFit/>
            </a:bodyPr>
            <a:lstStyle/>
            <a:p>
              <a:pPr algn="ctr">
                <a:lnSpc>
                  <a:spcPts val="937"/>
                </a:lnSpc>
              </a:pPr>
              <a:r>
                <a:rPr lang="en-US" sz="669">
                  <a:solidFill>
                    <a:srgbClr val="FFFFFF"/>
                  </a:solidFill>
                  <a:latin typeface="Raleway Heavy"/>
                </a:rPr>
                <a:t>LICENCE 2</a:t>
              </a:r>
            </a:p>
          </p:txBody>
        </p:sp>
        <p:sp>
          <p:nvSpPr>
            <p:cNvPr id="112" name="TextBox 200">
              <a:extLst>
                <a:ext uri="{FF2B5EF4-FFF2-40B4-BE49-F238E27FC236}">
                  <a16:creationId xmlns:a16="http://schemas.microsoft.com/office/drawing/2014/main" id="{45DA230D-832A-494A-832D-ED2BD93143C0}"/>
                </a:ext>
              </a:extLst>
            </p:cNvPr>
            <p:cNvSpPr txBox="1"/>
            <p:nvPr/>
          </p:nvSpPr>
          <p:spPr>
            <a:xfrm rot="16200000">
              <a:off x="521151" y="5965700"/>
              <a:ext cx="170775" cy="150925"/>
            </a:xfrm>
            <a:prstGeom prst="rect">
              <a:avLst/>
            </a:prstGeom>
          </p:spPr>
          <p:txBody>
            <a:bodyPr lIns="0" tIns="0" rIns="0" bIns="0" rtlCol="0" anchor="t">
              <a:spAutoFit/>
            </a:bodyPr>
            <a:lstStyle/>
            <a:p>
              <a:pPr>
                <a:lnSpc>
                  <a:spcPts val="937"/>
                </a:lnSpc>
              </a:pPr>
              <a:r>
                <a:rPr lang="en-US" sz="669">
                  <a:solidFill>
                    <a:srgbClr val="FFFFFF"/>
                  </a:solidFill>
                  <a:latin typeface="Raleway"/>
                </a:rPr>
                <a:t>S1</a:t>
              </a:r>
            </a:p>
          </p:txBody>
        </p:sp>
        <p:sp>
          <p:nvSpPr>
            <p:cNvPr id="113" name="TextBox 201">
              <a:extLst>
                <a:ext uri="{FF2B5EF4-FFF2-40B4-BE49-F238E27FC236}">
                  <a16:creationId xmlns:a16="http://schemas.microsoft.com/office/drawing/2014/main" id="{D9B46643-F879-471D-9B0D-C3AF0C9C369B}"/>
                </a:ext>
              </a:extLst>
            </p:cNvPr>
            <p:cNvSpPr txBox="1"/>
            <p:nvPr/>
          </p:nvSpPr>
          <p:spPr>
            <a:xfrm rot="16200000">
              <a:off x="531529" y="5516819"/>
              <a:ext cx="170775" cy="150925"/>
            </a:xfrm>
            <a:prstGeom prst="rect">
              <a:avLst/>
            </a:prstGeom>
          </p:spPr>
          <p:txBody>
            <a:bodyPr lIns="0" tIns="0" rIns="0" bIns="0" rtlCol="0" anchor="t">
              <a:spAutoFit/>
            </a:bodyPr>
            <a:lstStyle/>
            <a:p>
              <a:pPr>
                <a:lnSpc>
                  <a:spcPts val="937"/>
                </a:lnSpc>
              </a:pPr>
              <a:r>
                <a:rPr lang="en-US" sz="669">
                  <a:solidFill>
                    <a:srgbClr val="FFFFFF"/>
                  </a:solidFill>
                  <a:latin typeface="Raleway"/>
                </a:rPr>
                <a:t>S2</a:t>
              </a:r>
            </a:p>
          </p:txBody>
        </p:sp>
        <p:sp>
          <p:nvSpPr>
            <p:cNvPr id="114" name="TextBox 202">
              <a:extLst>
                <a:ext uri="{FF2B5EF4-FFF2-40B4-BE49-F238E27FC236}">
                  <a16:creationId xmlns:a16="http://schemas.microsoft.com/office/drawing/2014/main" id="{D69D86C3-C0AD-46FF-B0E3-ABBD37D671CD}"/>
                </a:ext>
              </a:extLst>
            </p:cNvPr>
            <p:cNvSpPr txBox="1"/>
            <p:nvPr/>
          </p:nvSpPr>
          <p:spPr>
            <a:xfrm rot="16200000">
              <a:off x="513618" y="4889046"/>
              <a:ext cx="170775" cy="150925"/>
            </a:xfrm>
            <a:prstGeom prst="rect">
              <a:avLst/>
            </a:prstGeom>
          </p:spPr>
          <p:txBody>
            <a:bodyPr lIns="0" tIns="0" rIns="0" bIns="0" rtlCol="0" anchor="t">
              <a:spAutoFit/>
            </a:bodyPr>
            <a:lstStyle/>
            <a:p>
              <a:pPr>
                <a:lnSpc>
                  <a:spcPts val="937"/>
                </a:lnSpc>
              </a:pPr>
              <a:r>
                <a:rPr lang="en-US" sz="669">
                  <a:solidFill>
                    <a:srgbClr val="FFFFFF"/>
                  </a:solidFill>
                  <a:latin typeface="Raleway"/>
                </a:rPr>
                <a:t>S3</a:t>
              </a:r>
            </a:p>
          </p:txBody>
        </p:sp>
        <p:sp>
          <p:nvSpPr>
            <p:cNvPr id="115" name="TextBox 203">
              <a:extLst>
                <a:ext uri="{FF2B5EF4-FFF2-40B4-BE49-F238E27FC236}">
                  <a16:creationId xmlns:a16="http://schemas.microsoft.com/office/drawing/2014/main" id="{79825A68-C610-4F98-8A95-B8A33F00949D}"/>
                </a:ext>
              </a:extLst>
            </p:cNvPr>
            <p:cNvSpPr txBox="1"/>
            <p:nvPr/>
          </p:nvSpPr>
          <p:spPr>
            <a:xfrm rot="16200000">
              <a:off x="531529" y="3683921"/>
              <a:ext cx="170775" cy="150925"/>
            </a:xfrm>
            <a:prstGeom prst="rect">
              <a:avLst/>
            </a:prstGeom>
          </p:spPr>
          <p:txBody>
            <a:bodyPr lIns="0" tIns="0" rIns="0" bIns="0" rtlCol="0" anchor="t">
              <a:spAutoFit/>
            </a:bodyPr>
            <a:lstStyle/>
            <a:p>
              <a:pPr>
                <a:lnSpc>
                  <a:spcPts val="937"/>
                </a:lnSpc>
              </a:pPr>
              <a:r>
                <a:rPr lang="en-US" sz="669">
                  <a:solidFill>
                    <a:srgbClr val="FFFFFF"/>
                  </a:solidFill>
                  <a:latin typeface="Raleway"/>
                </a:rPr>
                <a:t>S4</a:t>
              </a:r>
            </a:p>
          </p:txBody>
        </p:sp>
        <p:sp>
          <p:nvSpPr>
            <p:cNvPr id="116" name="TextBox 204">
              <a:extLst>
                <a:ext uri="{FF2B5EF4-FFF2-40B4-BE49-F238E27FC236}">
                  <a16:creationId xmlns:a16="http://schemas.microsoft.com/office/drawing/2014/main" id="{412464A2-7720-4CA4-B386-31C33D7F270B}"/>
                </a:ext>
              </a:extLst>
            </p:cNvPr>
            <p:cNvSpPr txBox="1"/>
            <p:nvPr/>
          </p:nvSpPr>
          <p:spPr>
            <a:xfrm>
              <a:off x="4791788" y="3236278"/>
              <a:ext cx="1036723" cy="166611"/>
            </a:xfrm>
            <a:prstGeom prst="rect">
              <a:avLst/>
            </a:prstGeom>
          </p:spPr>
          <p:txBody>
            <a:bodyPr lIns="0" tIns="0" rIns="0" bIns="0" rtlCol="0" anchor="t">
              <a:spAutoFit/>
            </a:bodyPr>
            <a:lstStyle/>
            <a:p>
              <a:pPr algn="ctr">
                <a:lnSpc>
                  <a:spcPts val="1006"/>
                </a:lnSpc>
              </a:pPr>
              <a:r>
                <a:rPr lang="en-US" sz="718">
                  <a:solidFill>
                    <a:srgbClr val="56AE55"/>
                  </a:solidFill>
                  <a:latin typeface="Raleway Heavy"/>
                </a:rPr>
                <a:t>Mention</a:t>
              </a:r>
            </a:p>
          </p:txBody>
        </p:sp>
        <p:sp>
          <p:nvSpPr>
            <p:cNvPr id="117" name="TextBox 205">
              <a:extLst>
                <a:ext uri="{FF2B5EF4-FFF2-40B4-BE49-F238E27FC236}">
                  <a16:creationId xmlns:a16="http://schemas.microsoft.com/office/drawing/2014/main" id="{FDE436A8-32C0-4B75-92CA-0AC90927CAFC}"/>
                </a:ext>
              </a:extLst>
            </p:cNvPr>
            <p:cNvSpPr txBox="1"/>
            <p:nvPr/>
          </p:nvSpPr>
          <p:spPr>
            <a:xfrm>
              <a:off x="2052369" y="3524782"/>
              <a:ext cx="1286775" cy="637167"/>
            </a:xfrm>
            <a:prstGeom prst="rect">
              <a:avLst/>
            </a:prstGeom>
          </p:spPr>
          <p:txBody>
            <a:bodyPr lIns="0" tIns="0" rIns="0" bIns="0" rtlCol="0" anchor="t">
              <a:spAutoFit/>
            </a:bodyPr>
            <a:lstStyle/>
            <a:p>
              <a:pPr algn="ctr">
                <a:lnSpc>
                  <a:spcPts val="1189"/>
                </a:lnSpc>
              </a:pPr>
              <a:r>
                <a:rPr lang="en-US" sz="848">
                  <a:solidFill>
                    <a:srgbClr val="FFFFFF"/>
                  </a:solidFill>
                  <a:latin typeface="Raleway Heavy"/>
                </a:rPr>
                <a:t>ÉCOLE</a:t>
              </a:r>
            </a:p>
            <a:p>
              <a:pPr algn="ctr">
                <a:lnSpc>
                  <a:spcPts val="1189"/>
                </a:lnSpc>
              </a:pPr>
              <a:r>
                <a:rPr lang="en-US" sz="848">
                  <a:solidFill>
                    <a:srgbClr val="FFFFFF"/>
                  </a:solidFill>
                  <a:latin typeface="Raleway Heavy"/>
                </a:rPr>
                <a:t>ET</a:t>
              </a:r>
            </a:p>
            <a:p>
              <a:pPr algn="ctr">
                <a:lnSpc>
                  <a:spcPts val="1189"/>
                </a:lnSpc>
              </a:pPr>
              <a:r>
                <a:rPr lang="en-US" sz="848">
                  <a:solidFill>
                    <a:srgbClr val="FFFFFF"/>
                  </a:solidFill>
                  <a:latin typeface="Raleway Heavy"/>
                </a:rPr>
                <a:t>ENSEIGNEMENT</a:t>
              </a:r>
            </a:p>
          </p:txBody>
        </p:sp>
        <p:grpSp>
          <p:nvGrpSpPr>
            <p:cNvPr id="118" name="Group 206">
              <a:extLst>
                <a:ext uri="{FF2B5EF4-FFF2-40B4-BE49-F238E27FC236}">
                  <a16:creationId xmlns:a16="http://schemas.microsoft.com/office/drawing/2014/main" id="{FF9DC5AF-B948-4653-8AC5-CA579BC4953E}"/>
                </a:ext>
              </a:extLst>
            </p:cNvPr>
            <p:cNvGrpSpPr/>
            <p:nvPr/>
          </p:nvGrpSpPr>
          <p:grpSpPr>
            <a:xfrm rot="5400000">
              <a:off x="3351405" y="3159276"/>
              <a:ext cx="1279146" cy="1235135"/>
              <a:chOff x="0" y="0"/>
              <a:chExt cx="722227" cy="697378"/>
            </a:xfrm>
          </p:grpSpPr>
          <p:sp>
            <p:nvSpPr>
              <p:cNvPr id="167" name="Freeform 207">
                <a:extLst>
                  <a:ext uri="{FF2B5EF4-FFF2-40B4-BE49-F238E27FC236}">
                    <a16:creationId xmlns:a16="http://schemas.microsoft.com/office/drawing/2014/main" id="{D5F097E8-0842-4F78-95A6-B4BE38C3ADC7}"/>
                  </a:ext>
                </a:extLst>
              </p:cNvPr>
              <p:cNvSpPr/>
              <p:nvPr/>
            </p:nvSpPr>
            <p:spPr>
              <a:xfrm>
                <a:off x="0" y="0"/>
                <a:ext cx="722227" cy="697378"/>
              </a:xfrm>
              <a:custGeom>
                <a:avLst/>
                <a:gdLst/>
                <a:ahLst/>
                <a:cxnLst/>
                <a:rect l="l" t="t" r="r" b="b"/>
                <a:pathLst>
                  <a:path w="722227" h="697378">
                    <a:moveTo>
                      <a:pt x="0" y="0"/>
                    </a:moveTo>
                    <a:lnTo>
                      <a:pt x="722227" y="0"/>
                    </a:lnTo>
                    <a:lnTo>
                      <a:pt x="722227" y="697378"/>
                    </a:lnTo>
                    <a:lnTo>
                      <a:pt x="0" y="697378"/>
                    </a:lnTo>
                    <a:close/>
                  </a:path>
                </a:pathLst>
              </a:custGeom>
              <a:solidFill>
                <a:srgbClr val="56AE55"/>
              </a:solidFill>
            </p:spPr>
          </p:sp>
          <p:sp>
            <p:nvSpPr>
              <p:cNvPr id="168" name="TextBox 208">
                <a:extLst>
                  <a:ext uri="{FF2B5EF4-FFF2-40B4-BE49-F238E27FC236}">
                    <a16:creationId xmlns:a16="http://schemas.microsoft.com/office/drawing/2014/main" id="{FB78E40D-05C6-44B5-96A3-C3EE2165CF7E}"/>
                  </a:ext>
                </a:extLst>
              </p:cNvPr>
              <p:cNvSpPr txBox="1"/>
              <p:nvPr/>
            </p:nvSpPr>
            <p:spPr>
              <a:xfrm>
                <a:off x="0" y="-19050"/>
                <a:ext cx="722227" cy="716428"/>
              </a:xfrm>
              <a:prstGeom prst="rect">
                <a:avLst/>
              </a:prstGeom>
            </p:spPr>
            <p:txBody>
              <a:bodyPr lIns="47625" tIns="47625" rIns="47625" bIns="47625" rtlCol="0" anchor="ctr"/>
              <a:lstStyle/>
              <a:p>
                <a:pPr algn="ctr">
                  <a:lnSpc>
                    <a:spcPts val="817"/>
                  </a:lnSpc>
                </a:pPr>
                <a:endParaRPr sz="1688"/>
              </a:p>
            </p:txBody>
          </p:sp>
        </p:grpSp>
        <p:sp>
          <p:nvSpPr>
            <p:cNvPr id="119" name="TextBox 209">
              <a:extLst>
                <a:ext uri="{FF2B5EF4-FFF2-40B4-BE49-F238E27FC236}">
                  <a16:creationId xmlns:a16="http://schemas.microsoft.com/office/drawing/2014/main" id="{E9E5E00B-4686-42CC-B4C9-1B3611260906}"/>
                </a:ext>
              </a:extLst>
            </p:cNvPr>
            <p:cNvSpPr txBox="1"/>
            <p:nvPr/>
          </p:nvSpPr>
          <p:spPr>
            <a:xfrm>
              <a:off x="3373412" y="3528229"/>
              <a:ext cx="1206903" cy="637167"/>
            </a:xfrm>
            <a:prstGeom prst="rect">
              <a:avLst/>
            </a:prstGeom>
          </p:spPr>
          <p:txBody>
            <a:bodyPr lIns="0" tIns="0" rIns="0" bIns="0" rtlCol="0" anchor="t">
              <a:spAutoFit/>
            </a:bodyPr>
            <a:lstStyle/>
            <a:p>
              <a:pPr algn="ctr">
                <a:lnSpc>
                  <a:spcPts val="1189"/>
                </a:lnSpc>
              </a:pPr>
              <a:r>
                <a:rPr lang="en-US" sz="848">
                  <a:solidFill>
                    <a:srgbClr val="FFFFFF"/>
                  </a:solidFill>
                  <a:latin typeface="Raleway Heavy"/>
                </a:rPr>
                <a:t>ÉDUCATION </a:t>
              </a:r>
            </a:p>
            <a:p>
              <a:pPr algn="ctr">
                <a:lnSpc>
                  <a:spcPts val="1189"/>
                </a:lnSpc>
              </a:pPr>
              <a:r>
                <a:rPr lang="en-US" sz="848">
                  <a:solidFill>
                    <a:srgbClr val="FFFFFF"/>
                  </a:solidFill>
                  <a:latin typeface="Raleway Heavy"/>
                </a:rPr>
                <a:t>ET</a:t>
              </a:r>
            </a:p>
            <a:p>
              <a:pPr algn="ctr">
                <a:lnSpc>
                  <a:spcPts val="1189"/>
                </a:lnSpc>
              </a:pPr>
              <a:r>
                <a:rPr lang="en-US" sz="848">
                  <a:solidFill>
                    <a:srgbClr val="FFFFFF"/>
                  </a:solidFill>
                  <a:latin typeface="Raleway Heavy"/>
                </a:rPr>
                <a:t>FORMATION</a:t>
              </a:r>
            </a:p>
          </p:txBody>
        </p:sp>
        <p:sp>
          <p:nvSpPr>
            <p:cNvPr id="120" name="TextBox 210">
              <a:extLst>
                <a:ext uri="{FF2B5EF4-FFF2-40B4-BE49-F238E27FC236}">
                  <a16:creationId xmlns:a16="http://schemas.microsoft.com/office/drawing/2014/main" id="{28E7D67C-AE53-4450-89D5-D26B628AA3F2}"/>
                </a:ext>
              </a:extLst>
            </p:cNvPr>
            <p:cNvSpPr txBox="1"/>
            <p:nvPr/>
          </p:nvSpPr>
          <p:spPr>
            <a:xfrm>
              <a:off x="5070060" y="3609369"/>
              <a:ext cx="439570" cy="454141"/>
            </a:xfrm>
            <a:prstGeom prst="rect">
              <a:avLst/>
            </a:prstGeom>
          </p:spPr>
          <p:txBody>
            <a:bodyPr lIns="0" tIns="0" rIns="0" bIns="0" rtlCol="0" anchor="t">
              <a:spAutoFit/>
            </a:bodyPr>
            <a:lstStyle/>
            <a:p>
              <a:pPr algn="ctr">
                <a:lnSpc>
                  <a:spcPts val="1321"/>
                </a:lnSpc>
              </a:pPr>
              <a:r>
                <a:rPr lang="en-US" sz="943">
                  <a:solidFill>
                    <a:srgbClr val="FFFFFF"/>
                  </a:solidFill>
                  <a:latin typeface="Raleway Heavy"/>
                </a:rPr>
                <a:t>APAS</a:t>
              </a:r>
            </a:p>
          </p:txBody>
        </p:sp>
        <p:sp>
          <p:nvSpPr>
            <p:cNvPr id="121" name="TextBox 211">
              <a:extLst>
                <a:ext uri="{FF2B5EF4-FFF2-40B4-BE49-F238E27FC236}">
                  <a16:creationId xmlns:a16="http://schemas.microsoft.com/office/drawing/2014/main" id="{E1BF4DFE-D6F0-42EA-B875-5A1A7F093458}"/>
                </a:ext>
              </a:extLst>
            </p:cNvPr>
            <p:cNvSpPr txBox="1"/>
            <p:nvPr/>
          </p:nvSpPr>
          <p:spPr>
            <a:xfrm>
              <a:off x="6045623" y="3537381"/>
              <a:ext cx="1098149" cy="691243"/>
            </a:xfrm>
            <a:prstGeom prst="rect">
              <a:avLst/>
            </a:prstGeom>
          </p:spPr>
          <p:txBody>
            <a:bodyPr lIns="0" tIns="0" rIns="0" bIns="0" rtlCol="0" anchor="t">
              <a:spAutoFit/>
            </a:bodyPr>
            <a:lstStyle/>
            <a:p>
              <a:pPr algn="ctr">
                <a:lnSpc>
                  <a:spcPts val="1321"/>
                </a:lnSpc>
              </a:pPr>
              <a:r>
                <a:rPr lang="en-US" sz="943">
                  <a:solidFill>
                    <a:srgbClr val="FFFFFF"/>
                  </a:solidFill>
                  <a:latin typeface="Raleway Heavy"/>
                </a:rPr>
                <a:t>ÉDUCATION</a:t>
              </a:r>
            </a:p>
            <a:p>
              <a:pPr algn="ctr">
                <a:lnSpc>
                  <a:spcPts val="1321"/>
                </a:lnSpc>
              </a:pPr>
              <a:r>
                <a:rPr lang="en-US" sz="943">
                  <a:solidFill>
                    <a:srgbClr val="FFFFFF"/>
                  </a:solidFill>
                  <a:latin typeface="Raleway Heavy"/>
                </a:rPr>
                <a:t>ET </a:t>
              </a:r>
            </a:p>
            <a:p>
              <a:pPr algn="ctr">
                <a:lnSpc>
                  <a:spcPts val="1321"/>
                </a:lnSpc>
              </a:pPr>
              <a:r>
                <a:rPr lang="en-US" sz="943">
                  <a:solidFill>
                    <a:srgbClr val="FFFFFF"/>
                  </a:solidFill>
                  <a:latin typeface="Raleway Heavy"/>
                </a:rPr>
                <a:t>MOTRICITÉ</a:t>
              </a:r>
            </a:p>
          </p:txBody>
        </p:sp>
        <p:sp>
          <p:nvSpPr>
            <p:cNvPr id="122" name="TextBox 212">
              <a:extLst>
                <a:ext uri="{FF2B5EF4-FFF2-40B4-BE49-F238E27FC236}">
                  <a16:creationId xmlns:a16="http://schemas.microsoft.com/office/drawing/2014/main" id="{3B501887-FFF7-4712-BC8B-4DF28184A606}"/>
                </a:ext>
              </a:extLst>
            </p:cNvPr>
            <p:cNvSpPr txBox="1"/>
            <p:nvPr/>
          </p:nvSpPr>
          <p:spPr>
            <a:xfrm>
              <a:off x="7286666" y="3543885"/>
              <a:ext cx="1207568" cy="418303"/>
            </a:xfrm>
            <a:prstGeom prst="rect">
              <a:avLst/>
            </a:prstGeom>
          </p:spPr>
          <p:txBody>
            <a:bodyPr lIns="0" tIns="0" rIns="0" bIns="0" rtlCol="0" anchor="t">
              <a:spAutoFit/>
            </a:bodyPr>
            <a:lstStyle/>
            <a:p>
              <a:pPr algn="ctr">
                <a:lnSpc>
                  <a:spcPts val="1189"/>
                </a:lnSpc>
              </a:pPr>
              <a:r>
                <a:rPr lang="en-US" sz="848">
                  <a:solidFill>
                    <a:srgbClr val="FFFFFF"/>
                  </a:solidFill>
                  <a:latin typeface="Raleway Heavy"/>
                </a:rPr>
                <a:t>ENTRAINEMENT </a:t>
              </a:r>
            </a:p>
            <a:p>
              <a:pPr algn="ctr">
                <a:lnSpc>
                  <a:spcPts val="1189"/>
                </a:lnSpc>
              </a:pPr>
              <a:r>
                <a:rPr lang="en-US" sz="848">
                  <a:solidFill>
                    <a:srgbClr val="FFFFFF"/>
                  </a:solidFill>
                  <a:latin typeface="Raleway Heavy"/>
                </a:rPr>
                <a:t>SPORTIF</a:t>
              </a:r>
            </a:p>
          </p:txBody>
        </p:sp>
        <p:sp>
          <p:nvSpPr>
            <p:cNvPr id="123" name="TextBox 213">
              <a:extLst>
                <a:ext uri="{FF2B5EF4-FFF2-40B4-BE49-F238E27FC236}">
                  <a16:creationId xmlns:a16="http://schemas.microsoft.com/office/drawing/2014/main" id="{3D4045AD-67AA-4668-BA49-C93AB6167317}"/>
                </a:ext>
              </a:extLst>
            </p:cNvPr>
            <p:cNvSpPr txBox="1"/>
            <p:nvPr/>
          </p:nvSpPr>
          <p:spPr>
            <a:xfrm>
              <a:off x="8616154" y="3546906"/>
              <a:ext cx="1180188" cy="927069"/>
            </a:xfrm>
            <a:prstGeom prst="rect">
              <a:avLst/>
            </a:prstGeom>
          </p:spPr>
          <p:txBody>
            <a:bodyPr lIns="0" tIns="0" rIns="0" bIns="0" rtlCol="0" anchor="t">
              <a:spAutoFit/>
            </a:bodyPr>
            <a:lstStyle/>
            <a:p>
              <a:pPr algn="ctr">
                <a:lnSpc>
                  <a:spcPts val="1277"/>
                </a:lnSpc>
              </a:pPr>
              <a:r>
                <a:rPr lang="en-US" sz="912">
                  <a:solidFill>
                    <a:srgbClr val="FFFFFF"/>
                  </a:solidFill>
                  <a:latin typeface="Raleway Heavy"/>
                </a:rPr>
                <a:t>MANAGEMENT</a:t>
              </a:r>
            </a:p>
            <a:p>
              <a:pPr algn="ctr">
                <a:lnSpc>
                  <a:spcPts val="1277"/>
                </a:lnSpc>
              </a:pPr>
              <a:r>
                <a:rPr lang="en-US" sz="912">
                  <a:solidFill>
                    <a:srgbClr val="FFFFFF"/>
                  </a:solidFill>
                  <a:latin typeface="Raleway Heavy"/>
                </a:rPr>
                <a:t>DU</a:t>
              </a:r>
            </a:p>
            <a:p>
              <a:pPr algn="ctr">
                <a:lnSpc>
                  <a:spcPts val="1277"/>
                </a:lnSpc>
              </a:pPr>
              <a:r>
                <a:rPr lang="en-US" sz="912">
                  <a:solidFill>
                    <a:srgbClr val="FFFFFF"/>
                  </a:solidFill>
                  <a:latin typeface="Raleway Heavy"/>
                </a:rPr>
                <a:t>SPORT</a:t>
              </a:r>
            </a:p>
          </p:txBody>
        </p:sp>
        <p:sp>
          <p:nvSpPr>
            <p:cNvPr id="124" name="TextBox 214">
              <a:extLst>
                <a:ext uri="{FF2B5EF4-FFF2-40B4-BE49-F238E27FC236}">
                  <a16:creationId xmlns:a16="http://schemas.microsoft.com/office/drawing/2014/main" id="{1CA3E075-DB1B-4FFF-9DBB-71E7BF4263BF}"/>
                </a:ext>
              </a:extLst>
            </p:cNvPr>
            <p:cNvSpPr txBox="1"/>
            <p:nvPr/>
          </p:nvSpPr>
          <p:spPr>
            <a:xfrm>
              <a:off x="2534559" y="5653315"/>
              <a:ext cx="1952367" cy="384562"/>
            </a:xfrm>
            <a:prstGeom prst="rect">
              <a:avLst/>
            </a:prstGeom>
          </p:spPr>
          <p:txBody>
            <a:bodyPr lIns="0" tIns="0" rIns="0" bIns="0" rtlCol="0" anchor="t">
              <a:spAutoFit/>
            </a:bodyPr>
            <a:lstStyle/>
            <a:p>
              <a:pPr>
                <a:lnSpc>
                  <a:spcPts val="1130"/>
                </a:lnSpc>
              </a:pPr>
              <a:r>
                <a:rPr lang="en-US" sz="806">
                  <a:solidFill>
                    <a:srgbClr val="FFFFFF"/>
                  </a:solidFill>
                  <a:latin typeface="Raleway Bold"/>
                </a:rPr>
                <a:t>SCIENCES DE L'ÉDUCATION</a:t>
              </a:r>
            </a:p>
          </p:txBody>
        </p:sp>
        <p:sp>
          <p:nvSpPr>
            <p:cNvPr id="125" name="TextBox 215">
              <a:extLst>
                <a:ext uri="{FF2B5EF4-FFF2-40B4-BE49-F238E27FC236}">
                  <a16:creationId xmlns:a16="http://schemas.microsoft.com/office/drawing/2014/main" id="{7B5EAA08-5899-43E2-98E4-C6546A7A1D29}"/>
                </a:ext>
              </a:extLst>
            </p:cNvPr>
            <p:cNvSpPr txBox="1"/>
            <p:nvPr/>
          </p:nvSpPr>
          <p:spPr>
            <a:xfrm>
              <a:off x="1107445" y="5656232"/>
              <a:ext cx="561432" cy="184027"/>
            </a:xfrm>
            <a:prstGeom prst="rect">
              <a:avLst/>
            </a:prstGeom>
          </p:spPr>
          <p:txBody>
            <a:bodyPr lIns="0" tIns="0" rIns="0" bIns="0" rtlCol="0" anchor="t">
              <a:spAutoFit/>
            </a:bodyPr>
            <a:lstStyle/>
            <a:p>
              <a:pPr algn="ctr">
                <a:lnSpc>
                  <a:spcPts val="1132"/>
                </a:lnSpc>
              </a:pPr>
              <a:r>
                <a:rPr lang="en-US" sz="808">
                  <a:solidFill>
                    <a:srgbClr val="FFFFFF"/>
                  </a:solidFill>
                  <a:latin typeface="Raleway Bold"/>
                </a:rPr>
                <a:t>PPPE</a:t>
              </a:r>
            </a:p>
          </p:txBody>
        </p:sp>
        <p:sp>
          <p:nvSpPr>
            <p:cNvPr id="126" name="Freeform 216">
              <a:extLst>
                <a:ext uri="{FF2B5EF4-FFF2-40B4-BE49-F238E27FC236}">
                  <a16:creationId xmlns:a16="http://schemas.microsoft.com/office/drawing/2014/main" id="{1CE27CE1-6C3B-4E4A-8C1E-7B5E0D681FC1}"/>
                </a:ext>
              </a:extLst>
            </p:cNvPr>
            <p:cNvSpPr/>
            <p:nvPr/>
          </p:nvSpPr>
          <p:spPr>
            <a:xfrm rot="-5938357">
              <a:off x="1174601" y="6223454"/>
              <a:ext cx="347461" cy="124217"/>
            </a:xfrm>
            <a:custGeom>
              <a:avLst/>
              <a:gdLst/>
              <a:ahLst/>
              <a:cxnLst/>
              <a:rect l="l" t="t" r="r" b="b"/>
              <a:pathLst>
                <a:path w="347461" h="124217">
                  <a:moveTo>
                    <a:pt x="0" y="0"/>
                  </a:moveTo>
                  <a:lnTo>
                    <a:pt x="347461" y="0"/>
                  </a:lnTo>
                  <a:lnTo>
                    <a:pt x="347461" y="124217"/>
                  </a:lnTo>
                  <a:lnTo>
                    <a:pt x="0" y="12421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27" name="TextBox 217">
              <a:extLst>
                <a:ext uri="{FF2B5EF4-FFF2-40B4-BE49-F238E27FC236}">
                  <a16:creationId xmlns:a16="http://schemas.microsoft.com/office/drawing/2014/main" id="{87CFC6B7-C459-498D-8C1B-1BB42FE0EB6F}"/>
                </a:ext>
              </a:extLst>
            </p:cNvPr>
            <p:cNvSpPr txBox="1"/>
            <p:nvPr/>
          </p:nvSpPr>
          <p:spPr>
            <a:xfrm>
              <a:off x="6151401" y="5653315"/>
              <a:ext cx="1279689" cy="198346"/>
            </a:xfrm>
            <a:prstGeom prst="rect">
              <a:avLst/>
            </a:prstGeom>
          </p:spPr>
          <p:txBody>
            <a:bodyPr lIns="0" tIns="0" rIns="0" bIns="0" rtlCol="0" anchor="t">
              <a:spAutoFit/>
            </a:bodyPr>
            <a:lstStyle/>
            <a:p>
              <a:pPr algn="ctr">
                <a:lnSpc>
                  <a:spcPts val="1151"/>
                </a:lnSpc>
              </a:pPr>
              <a:r>
                <a:rPr lang="en-US" sz="822">
                  <a:solidFill>
                    <a:srgbClr val="FFFFFF"/>
                  </a:solidFill>
                  <a:latin typeface="Raleway Bold"/>
                </a:rPr>
                <a:t>STAPS</a:t>
              </a:r>
            </a:p>
          </p:txBody>
        </p:sp>
        <p:sp>
          <p:nvSpPr>
            <p:cNvPr id="128" name="TextBox 218">
              <a:extLst>
                <a:ext uri="{FF2B5EF4-FFF2-40B4-BE49-F238E27FC236}">
                  <a16:creationId xmlns:a16="http://schemas.microsoft.com/office/drawing/2014/main" id="{D38FA515-55D1-4A74-BE80-D8E96B753538}"/>
                </a:ext>
              </a:extLst>
            </p:cNvPr>
            <p:cNvSpPr txBox="1"/>
            <p:nvPr/>
          </p:nvSpPr>
          <p:spPr>
            <a:xfrm>
              <a:off x="8366973" y="5669271"/>
              <a:ext cx="1254231" cy="183845"/>
            </a:xfrm>
            <a:prstGeom prst="rect">
              <a:avLst/>
            </a:prstGeom>
          </p:spPr>
          <p:txBody>
            <a:bodyPr lIns="0" tIns="0" rIns="0" bIns="0" rtlCol="0" anchor="t">
              <a:spAutoFit/>
            </a:bodyPr>
            <a:lstStyle/>
            <a:p>
              <a:pPr algn="ctr">
                <a:lnSpc>
                  <a:spcPts val="1128"/>
                </a:lnSpc>
              </a:pPr>
              <a:r>
                <a:rPr lang="en-US" sz="805">
                  <a:solidFill>
                    <a:srgbClr val="FFFFFF"/>
                  </a:solidFill>
                  <a:latin typeface="Raleway Bold"/>
                </a:rPr>
                <a:t>LAS - STAPS </a:t>
              </a:r>
            </a:p>
          </p:txBody>
        </p:sp>
        <p:sp>
          <p:nvSpPr>
            <p:cNvPr id="129" name="TextBox 219">
              <a:extLst>
                <a:ext uri="{FF2B5EF4-FFF2-40B4-BE49-F238E27FC236}">
                  <a16:creationId xmlns:a16="http://schemas.microsoft.com/office/drawing/2014/main" id="{A5E49B98-2861-4FDA-860A-0CCAF22010BD}"/>
                </a:ext>
              </a:extLst>
            </p:cNvPr>
            <p:cNvSpPr txBox="1"/>
            <p:nvPr/>
          </p:nvSpPr>
          <p:spPr>
            <a:xfrm>
              <a:off x="1103681" y="5847739"/>
              <a:ext cx="561432" cy="244398"/>
            </a:xfrm>
            <a:prstGeom prst="rect">
              <a:avLst/>
            </a:prstGeom>
          </p:spPr>
          <p:txBody>
            <a:bodyPr lIns="0" tIns="0" rIns="0" bIns="0" rtlCol="0" anchor="t">
              <a:spAutoFit/>
            </a:bodyPr>
            <a:lstStyle/>
            <a:p>
              <a:pPr algn="ctr">
                <a:lnSpc>
                  <a:spcPts val="708"/>
                </a:lnSpc>
              </a:pPr>
              <a:r>
                <a:rPr lang="en-US" sz="505">
                  <a:solidFill>
                    <a:srgbClr val="FFFFFF"/>
                  </a:solidFill>
                  <a:latin typeface="Raleway Bold"/>
                </a:rPr>
                <a:t>25</a:t>
              </a:r>
            </a:p>
            <a:p>
              <a:pPr algn="ctr">
                <a:lnSpc>
                  <a:spcPts val="708"/>
                </a:lnSpc>
              </a:pPr>
              <a:r>
                <a:rPr lang="en-US" sz="505">
                  <a:solidFill>
                    <a:srgbClr val="FFFFFF"/>
                  </a:solidFill>
                  <a:latin typeface="Raleway Bold"/>
                </a:rPr>
                <a:t>places</a:t>
              </a:r>
            </a:p>
          </p:txBody>
        </p:sp>
        <p:sp>
          <p:nvSpPr>
            <p:cNvPr id="130" name="TextBox 220">
              <a:extLst>
                <a:ext uri="{FF2B5EF4-FFF2-40B4-BE49-F238E27FC236}">
                  <a16:creationId xmlns:a16="http://schemas.microsoft.com/office/drawing/2014/main" id="{A93B2786-A034-489E-85CA-BDF82A767F22}"/>
                </a:ext>
              </a:extLst>
            </p:cNvPr>
            <p:cNvSpPr txBox="1"/>
            <p:nvPr/>
          </p:nvSpPr>
          <p:spPr>
            <a:xfrm>
              <a:off x="3232558" y="5849771"/>
              <a:ext cx="556370" cy="244490"/>
            </a:xfrm>
            <a:prstGeom prst="rect">
              <a:avLst/>
            </a:prstGeom>
          </p:spPr>
          <p:txBody>
            <a:bodyPr lIns="0" tIns="0" rIns="0" bIns="0" rtlCol="0" anchor="t">
              <a:spAutoFit/>
            </a:bodyPr>
            <a:lstStyle/>
            <a:p>
              <a:pPr algn="ctr">
                <a:lnSpc>
                  <a:spcPts val="709"/>
                </a:lnSpc>
              </a:pPr>
              <a:r>
                <a:rPr lang="en-US" sz="506">
                  <a:solidFill>
                    <a:srgbClr val="FFFFFF"/>
                  </a:solidFill>
                  <a:latin typeface="Raleway"/>
                </a:rPr>
                <a:t>50</a:t>
              </a:r>
            </a:p>
            <a:p>
              <a:pPr algn="ctr">
                <a:lnSpc>
                  <a:spcPts val="709"/>
                </a:lnSpc>
              </a:pPr>
              <a:r>
                <a:rPr lang="en-US" sz="506">
                  <a:solidFill>
                    <a:srgbClr val="FFFFFF"/>
                  </a:solidFill>
                  <a:latin typeface="Raleway Bold"/>
                </a:rPr>
                <a:t>places</a:t>
              </a:r>
            </a:p>
          </p:txBody>
        </p:sp>
        <p:sp>
          <p:nvSpPr>
            <p:cNvPr id="131" name="TextBox 221">
              <a:extLst>
                <a:ext uri="{FF2B5EF4-FFF2-40B4-BE49-F238E27FC236}">
                  <a16:creationId xmlns:a16="http://schemas.microsoft.com/office/drawing/2014/main" id="{07392BC4-AC97-414E-A40D-6D25C35AA2FE}"/>
                </a:ext>
              </a:extLst>
            </p:cNvPr>
            <p:cNvSpPr txBox="1"/>
            <p:nvPr/>
          </p:nvSpPr>
          <p:spPr>
            <a:xfrm>
              <a:off x="6517242" y="5857355"/>
              <a:ext cx="547561" cy="244490"/>
            </a:xfrm>
            <a:prstGeom prst="rect">
              <a:avLst/>
            </a:prstGeom>
          </p:spPr>
          <p:txBody>
            <a:bodyPr lIns="0" tIns="0" rIns="0" bIns="0" rtlCol="0" anchor="t">
              <a:spAutoFit/>
            </a:bodyPr>
            <a:lstStyle/>
            <a:p>
              <a:pPr algn="ctr">
                <a:lnSpc>
                  <a:spcPts val="709"/>
                </a:lnSpc>
              </a:pPr>
              <a:r>
                <a:rPr lang="en-US" sz="506">
                  <a:solidFill>
                    <a:srgbClr val="FFFFFF"/>
                  </a:solidFill>
                  <a:latin typeface="Raleway"/>
                </a:rPr>
                <a:t>400</a:t>
              </a:r>
            </a:p>
            <a:p>
              <a:pPr algn="ctr">
                <a:lnSpc>
                  <a:spcPts val="709"/>
                </a:lnSpc>
              </a:pPr>
              <a:r>
                <a:rPr lang="en-US" sz="506">
                  <a:solidFill>
                    <a:srgbClr val="FFFFFF"/>
                  </a:solidFill>
                  <a:latin typeface="Raleway Bold"/>
                </a:rPr>
                <a:t>places</a:t>
              </a:r>
            </a:p>
          </p:txBody>
        </p:sp>
        <p:sp>
          <p:nvSpPr>
            <p:cNvPr id="132" name="TextBox 222">
              <a:extLst>
                <a:ext uri="{FF2B5EF4-FFF2-40B4-BE49-F238E27FC236}">
                  <a16:creationId xmlns:a16="http://schemas.microsoft.com/office/drawing/2014/main" id="{A8E822BF-713C-488E-BA9B-0D10882AB05B}"/>
                </a:ext>
              </a:extLst>
            </p:cNvPr>
            <p:cNvSpPr txBox="1"/>
            <p:nvPr/>
          </p:nvSpPr>
          <p:spPr>
            <a:xfrm>
              <a:off x="8671637" y="5861917"/>
              <a:ext cx="536667" cy="244490"/>
            </a:xfrm>
            <a:prstGeom prst="rect">
              <a:avLst/>
            </a:prstGeom>
          </p:spPr>
          <p:txBody>
            <a:bodyPr lIns="0" tIns="0" rIns="0" bIns="0" rtlCol="0" anchor="t">
              <a:spAutoFit/>
            </a:bodyPr>
            <a:lstStyle/>
            <a:p>
              <a:pPr algn="ctr">
                <a:lnSpc>
                  <a:spcPts val="709"/>
                </a:lnSpc>
              </a:pPr>
              <a:r>
                <a:rPr lang="en-US" sz="506">
                  <a:solidFill>
                    <a:srgbClr val="FFFFFF"/>
                  </a:solidFill>
                  <a:latin typeface="Raleway"/>
                </a:rPr>
                <a:t>40</a:t>
              </a:r>
            </a:p>
            <a:p>
              <a:pPr algn="ctr">
                <a:lnSpc>
                  <a:spcPts val="709"/>
                </a:lnSpc>
              </a:pPr>
              <a:r>
                <a:rPr lang="en-US" sz="506">
                  <a:solidFill>
                    <a:srgbClr val="FFFFFF"/>
                  </a:solidFill>
                  <a:latin typeface="Raleway Bold"/>
                </a:rPr>
                <a:t>places</a:t>
              </a:r>
            </a:p>
          </p:txBody>
        </p:sp>
        <p:grpSp>
          <p:nvGrpSpPr>
            <p:cNvPr id="133" name="Group 223">
              <a:extLst>
                <a:ext uri="{FF2B5EF4-FFF2-40B4-BE49-F238E27FC236}">
                  <a16:creationId xmlns:a16="http://schemas.microsoft.com/office/drawing/2014/main" id="{48D5904B-96CE-4843-8BC2-4FA9E0E48CA0}"/>
                </a:ext>
              </a:extLst>
            </p:cNvPr>
            <p:cNvGrpSpPr/>
            <p:nvPr/>
          </p:nvGrpSpPr>
          <p:grpSpPr>
            <a:xfrm>
              <a:off x="1023341" y="3255800"/>
              <a:ext cx="725875" cy="131262"/>
              <a:chOff x="0" y="0"/>
              <a:chExt cx="235928" cy="42663"/>
            </a:xfrm>
          </p:grpSpPr>
          <p:sp>
            <p:nvSpPr>
              <p:cNvPr id="165" name="Freeform 224">
                <a:extLst>
                  <a:ext uri="{FF2B5EF4-FFF2-40B4-BE49-F238E27FC236}">
                    <a16:creationId xmlns:a16="http://schemas.microsoft.com/office/drawing/2014/main" id="{448D04DE-C809-4BF2-8482-41B592397F19}"/>
                  </a:ext>
                </a:extLst>
              </p:cNvPr>
              <p:cNvSpPr/>
              <p:nvPr/>
            </p:nvSpPr>
            <p:spPr>
              <a:xfrm>
                <a:off x="0" y="0"/>
                <a:ext cx="235928" cy="42663"/>
              </a:xfrm>
              <a:custGeom>
                <a:avLst/>
                <a:gdLst/>
                <a:ahLst/>
                <a:cxnLst/>
                <a:rect l="l" t="t" r="r" b="b"/>
                <a:pathLst>
                  <a:path w="235928" h="42663">
                    <a:moveTo>
                      <a:pt x="0" y="0"/>
                    </a:moveTo>
                    <a:lnTo>
                      <a:pt x="235928" y="0"/>
                    </a:lnTo>
                    <a:lnTo>
                      <a:pt x="235928" y="42663"/>
                    </a:lnTo>
                    <a:lnTo>
                      <a:pt x="0" y="42663"/>
                    </a:lnTo>
                    <a:close/>
                  </a:path>
                </a:pathLst>
              </a:custGeom>
              <a:solidFill>
                <a:srgbClr val="FFFFFF"/>
              </a:solidFill>
            </p:spPr>
          </p:sp>
          <p:sp>
            <p:nvSpPr>
              <p:cNvPr id="166" name="TextBox 225">
                <a:extLst>
                  <a:ext uri="{FF2B5EF4-FFF2-40B4-BE49-F238E27FC236}">
                    <a16:creationId xmlns:a16="http://schemas.microsoft.com/office/drawing/2014/main" id="{8BE5B96C-7B6F-4161-834A-A2208F859AFD}"/>
                  </a:ext>
                </a:extLst>
              </p:cNvPr>
              <p:cNvSpPr txBox="1"/>
              <p:nvPr/>
            </p:nvSpPr>
            <p:spPr>
              <a:xfrm>
                <a:off x="0" y="-19050"/>
                <a:ext cx="235928" cy="61713"/>
              </a:xfrm>
              <a:prstGeom prst="rect">
                <a:avLst/>
              </a:prstGeom>
            </p:spPr>
            <p:txBody>
              <a:bodyPr lIns="47625" tIns="47625" rIns="47625" bIns="47625" rtlCol="0" anchor="ctr"/>
              <a:lstStyle/>
              <a:p>
                <a:pPr algn="ctr">
                  <a:lnSpc>
                    <a:spcPts val="817"/>
                  </a:lnSpc>
                </a:pPr>
                <a:endParaRPr sz="1688"/>
              </a:p>
            </p:txBody>
          </p:sp>
        </p:grpSp>
        <p:sp>
          <p:nvSpPr>
            <p:cNvPr id="134" name="TextBox 226">
              <a:extLst>
                <a:ext uri="{FF2B5EF4-FFF2-40B4-BE49-F238E27FC236}">
                  <a16:creationId xmlns:a16="http://schemas.microsoft.com/office/drawing/2014/main" id="{DBD39991-0EC9-4397-BAAD-CEBC59008AB0}"/>
                </a:ext>
              </a:extLst>
            </p:cNvPr>
            <p:cNvSpPr txBox="1"/>
            <p:nvPr/>
          </p:nvSpPr>
          <p:spPr>
            <a:xfrm>
              <a:off x="867920" y="3222968"/>
              <a:ext cx="1036723" cy="166611"/>
            </a:xfrm>
            <a:prstGeom prst="rect">
              <a:avLst/>
            </a:prstGeom>
          </p:spPr>
          <p:txBody>
            <a:bodyPr lIns="0" tIns="0" rIns="0" bIns="0" rtlCol="0" anchor="t">
              <a:spAutoFit/>
            </a:bodyPr>
            <a:lstStyle/>
            <a:p>
              <a:pPr algn="ctr">
                <a:lnSpc>
                  <a:spcPts val="1006"/>
                </a:lnSpc>
              </a:pPr>
              <a:r>
                <a:rPr lang="en-US" sz="718">
                  <a:solidFill>
                    <a:srgbClr val="56AE55"/>
                  </a:solidFill>
                  <a:latin typeface="Raleway Heavy"/>
                </a:rPr>
                <a:t>Parcours</a:t>
              </a:r>
            </a:p>
          </p:txBody>
        </p:sp>
        <p:grpSp>
          <p:nvGrpSpPr>
            <p:cNvPr id="135" name="Group 227">
              <a:extLst>
                <a:ext uri="{FF2B5EF4-FFF2-40B4-BE49-F238E27FC236}">
                  <a16:creationId xmlns:a16="http://schemas.microsoft.com/office/drawing/2014/main" id="{96CB6E26-2D8D-44B1-A2A1-E10E69B3BD15}"/>
                </a:ext>
              </a:extLst>
            </p:cNvPr>
            <p:cNvGrpSpPr/>
            <p:nvPr/>
          </p:nvGrpSpPr>
          <p:grpSpPr>
            <a:xfrm>
              <a:off x="2365607" y="3260575"/>
              <a:ext cx="725875" cy="131262"/>
              <a:chOff x="0" y="0"/>
              <a:chExt cx="235928" cy="42663"/>
            </a:xfrm>
          </p:grpSpPr>
          <p:sp>
            <p:nvSpPr>
              <p:cNvPr id="163" name="Freeform 228">
                <a:extLst>
                  <a:ext uri="{FF2B5EF4-FFF2-40B4-BE49-F238E27FC236}">
                    <a16:creationId xmlns:a16="http://schemas.microsoft.com/office/drawing/2014/main" id="{89112B9C-459E-4B6D-A37D-AAA7A8689673}"/>
                  </a:ext>
                </a:extLst>
              </p:cNvPr>
              <p:cNvSpPr/>
              <p:nvPr/>
            </p:nvSpPr>
            <p:spPr>
              <a:xfrm>
                <a:off x="0" y="0"/>
                <a:ext cx="235928" cy="42663"/>
              </a:xfrm>
              <a:custGeom>
                <a:avLst/>
                <a:gdLst/>
                <a:ahLst/>
                <a:cxnLst/>
                <a:rect l="l" t="t" r="r" b="b"/>
                <a:pathLst>
                  <a:path w="235928" h="42663">
                    <a:moveTo>
                      <a:pt x="0" y="0"/>
                    </a:moveTo>
                    <a:lnTo>
                      <a:pt x="235928" y="0"/>
                    </a:lnTo>
                    <a:lnTo>
                      <a:pt x="235928" y="42663"/>
                    </a:lnTo>
                    <a:lnTo>
                      <a:pt x="0" y="42663"/>
                    </a:lnTo>
                    <a:close/>
                  </a:path>
                </a:pathLst>
              </a:custGeom>
              <a:solidFill>
                <a:srgbClr val="FFFFFF"/>
              </a:solidFill>
            </p:spPr>
          </p:sp>
          <p:sp>
            <p:nvSpPr>
              <p:cNvPr id="164" name="TextBox 229">
                <a:extLst>
                  <a:ext uri="{FF2B5EF4-FFF2-40B4-BE49-F238E27FC236}">
                    <a16:creationId xmlns:a16="http://schemas.microsoft.com/office/drawing/2014/main" id="{141E6557-6473-4862-A5D0-13CBF2F08596}"/>
                  </a:ext>
                </a:extLst>
              </p:cNvPr>
              <p:cNvSpPr txBox="1"/>
              <p:nvPr/>
            </p:nvSpPr>
            <p:spPr>
              <a:xfrm>
                <a:off x="0" y="-19050"/>
                <a:ext cx="235928" cy="61713"/>
              </a:xfrm>
              <a:prstGeom prst="rect">
                <a:avLst/>
              </a:prstGeom>
            </p:spPr>
            <p:txBody>
              <a:bodyPr lIns="47625" tIns="47625" rIns="47625" bIns="47625" rtlCol="0" anchor="ctr"/>
              <a:lstStyle/>
              <a:p>
                <a:pPr algn="ctr">
                  <a:lnSpc>
                    <a:spcPts val="817"/>
                  </a:lnSpc>
                </a:pPr>
                <a:endParaRPr sz="1688"/>
              </a:p>
            </p:txBody>
          </p:sp>
        </p:grpSp>
        <p:sp>
          <p:nvSpPr>
            <p:cNvPr id="136" name="TextBox 230">
              <a:extLst>
                <a:ext uri="{FF2B5EF4-FFF2-40B4-BE49-F238E27FC236}">
                  <a16:creationId xmlns:a16="http://schemas.microsoft.com/office/drawing/2014/main" id="{F683CF59-4C82-4EE7-A0C8-8E2CEE11C880}"/>
                </a:ext>
              </a:extLst>
            </p:cNvPr>
            <p:cNvSpPr txBox="1"/>
            <p:nvPr/>
          </p:nvSpPr>
          <p:spPr>
            <a:xfrm>
              <a:off x="2210183" y="3221902"/>
              <a:ext cx="1036723" cy="166611"/>
            </a:xfrm>
            <a:prstGeom prst="rect">
              <a:avLst/>
            </a:prstGeom>
          </p:spPr>
          <p:txBody>
            <a:bodyPr lIns="0" tIns="0" rIns="0" bIns="0" rtlCol="0" anchor="t">
              <a:spAutoFit/>
            </a:bodyPr>
            <a:lstStyle/>
            <a:p>
              <a:pPr algn="ctr">
                <a:lnSpc>
                  <a:spcPts val="1006"/>
                </a:lnSpc>
              </a:pPr>
              <a:r>
                <a:rPr lang="en-US" sz="718">
                  <a:solidFill>
                    <a:srgbClr val="56AE55"/>
                  </a:solidFill>
                  <a:latin typeface="Raleway Heavy"/>
                </a:rPr>
                <a:t>Parcours</a:t>
              </a:r>
            </a:p>
          </p:txBody>
        </p:sp>
        <p:grpSp>
          <p:nvGrpSpPr>
            <p:cNvPr id="137" name="Group 231">
              <a:extLst>
                <a:ext uri="{FF2B5EF4-FFF2-40B4-BE49-F238E27FC236}">
                  <a16:creationId xmlns:a16="http://schemas.microsoft.com/office/drawing/2014/main" id="{1EE8AD8D-669F-4B0F-A850-4577D86C1EC6}"/>
                </a:ext>
              </a:extLst>
            </p:cNvPr>
            <p:cNvGrpSpPr/>
            <p:nvPr/>
          </p:nvGrpSpPr>
          <p:grpSpPr>
            <a:xfrm>
              <a:off x="3653475" y="3262779"/>
              <a:ext cx="725875" cy="131262"/>
              <a:chOff x="0" y="0"/>
              <a:chExt cx="235928" cy="42663"/>
            </a:xfrm>
          </p:grpSpPr>
          <p:sp>
            <p:nvSpPr>
              <p:cNvPr id="161" name="Freeform 232">
                <a:extLst>
                  <a:ext uri="{FF2B5EF4-FFF2-40B4-BE49-F238E27FC236}">
                    <a16:creationId xmlns:a16="http://schemas.microsoft.com/office/drawing/2014/main" id="{479B79C2-1F40-436D-A3C7-F742D6AA51A5}"/>
                  </a:ext>
                </a:extLst>
              </p:cNvPr>
              <p:cNvSpPr/>
              <p:nvPr/>
            </p:nvSpPr>
            <p:spPr>
              <a:xfrm>
                <a:off x="0" y="0"/>
                <a:ext cx="235928" cy="42663"/>
              </a:xfrm>
              <a:custGeom>
                <a:avLst/>
                <a:gdLst/>
                <a:ahLst/>
                <a:cxnLst/>
                <a:rect l="l" t="t" r="r" b="b"/>
                <a:pathLst>
                  <a:path w="235928" h="42663">
                    <a:moveTo>
                      <a:pt x="0" y="0"/>
                    </a:moveTo>
                    <a:lnTo>
                      <a:pt x="235928" y="0"/>
                    </a:lnTo>
                    <a:lnTo>
                      <a:pt x="235928" y="42663"/>
                    </a:lnTo>
                    <a:lnTo>
                      <a:pt x="0" y="42663"/>
                    </a:lnTo>
                    <a:close/>
                  </a:path>
                </a:pathLst>
              </a:custGeom>
              <a:solidFill>
                <a:srgbClr val="FFFFFF"/>
              </a:solidFill>
            </p:spPr>
          </p:sp>
          <p:sp>
            <p:nvSpPr>
              <p:cNvPr id="162" name="TextBox 233">
                <a:extLst>
                  <a:ext uri="{FF2B5EF4-FFF2-40B4-BE49-F238E27FC236}">
                    <a16:creationId xmlns:a16="http://schemas.microsoft.com/office/drawing/2014/main" id="{1BD58110-0579-4085-BC34-35492DDC2B86}"/>
                  </a:ext>
                </a:extLst>
              </p:cNvPr>
              <p:cNvSpPr txBox="1"/>
              <p:nvPr/>
            </p:nvSpPr>
            <p:spPr>
              <a:xfrm>
                <a:off x="0" y="-19050"/>
                <a:ext cx="235928" cy="61713"/>
              </a:xfrm>
              <a:prstGeom prst="rect">
                <a:avLst/>
              </a:prstGeom>
            </p:spPr>
            <p:txBody>
              <a:bodyPr lIns="47625" tIns="47625" rIns="47625" bIns="47625" rtlCol="0" anchor="ctr"/>
              <a:lstStyle/>
              <a:p>
                <a:pPr algn="ctr">
                  <a:lnSpc>
                    <a:spcPts val="817"/>
                  </a:lnSpc>
                </a:pPr>
                <a:endParaRPr sz="1688"/>
              </a:p>
            </p:txBody>
          </p:sp>
        </p:grpSp>
        <p:sp>
          <p:nvSpPr>
            <p:cNvPr id="138" name="TextBox 234">
              <a:extLst>
                <a:ext uri="{FF2B5EF4-FFF2-40B4-BE49-F238E27FC236}">
                  <a16:creationId xmlns:a16="http://schemas.microsoft.com/office/drawing/2014/main" id="{52886BF4-0EA8-4517-8D82-913A6C4DE591}"/>
                </a:ext>
              </a:extLst>
            </p:cNvPr>
            <p:cNvSpPr txBox="1"/>
            <p:nvPr/>
          </p:nvSpPr>
          <p:spPr>
            <a:xfrm>
              <a:off x="3470859" y="3225715"/>
              <a:ext cx="1036723" cy="166611"/>
            </a:xfrm>
            <a:prstGeom prst="rect">
              <a:avLst/>
            </a:prstGeom>
          </p:spPr>
          <p:txBody>
            <a:bodyPr lIns="0" tIns="0" rIns="0" bIns="0" rtlCol="0" anchor="t">
              <a:spAutoFit/>
            </a:bodyPr>
            <a:lstStyle/>
            <a:p>
              <a:pPr algn="ctr">
                <a:lnSpc>
                  <a:spcPts val="1006"/>
                </a:lnSpc>
              </a:pPr>
              <a:r>
                <a:rPr lang="en-US" sz="718" dirty="0" err="1">
                  <a:solidFill>
                    <a:srgbClr val="56AE55"/>
                  </a:solidFill>
                  <a:latin typeface="Raleway Heavy"/>
                </a:rPr>
                <a:t>Parcours</a:t>
              </a:r>
              <a:endParaRPr lang="en-US" sz="718" dirty="0">
                <a:solidFill>
                  <a:srgbClr val="56AE55"/>
                </a:solidFill>
                <a:latin typeface="Raleway Heavy"/>
              </a:endParaRPr>
            </a:p>
          </p:txBody>
        </p:sp>
        <p:grpSp>
          <p:nvGrpSpPr>
            <p:cNvPr id="139" name="Group 235">
              <a:extLst>
                <a:ext uri="{FF2B5EF4-FFF2-40B4-BE49-F238E27FC236}">
                  <a16:creationId xmlns:a16="http://schemas.microsoft.com/office/drawing/2014/main" id="{1A1044FC-96FD-48C4-9E13-C4B52FBF77F1}"/>
                </a:ext>
              </a:extLst>
            </p:cNvPr>
            <p:cNvGrpSpPr/>
            <p:nvPr/>
          </p:nvGrpSpPr>
          <p:grpSpPr>
            <a:xfrm>
              <a:off x="6267197" y="3251024"/>
              <a:ext cx="725875" cy="131262"/>
              <a:chOff x="0" y="0"/>
              <a:chExt cx="235928" cy="42663"/>
            </a:xfrm>
          </p:grpSpPr>
          <p:sp>
            <p:nvSpPr>
              <p:cNvPr id="159" name="Freeform 236">
                <a:extLst>
                  <a:ext uri="{FF2B5EF4-FFF2-40B4-BE49-F238E27FC236}">
                    <a16:creationId xmlns:a16="http://schemas.microsoft.com/office/drawing/2014/main" id="{94C9414E-DD93-48C7-8EC8-5904E162A8C4}"/>
                  </a:ext>
                </a:extLst>
              </p:cNvPr>
              <p:cNvSpPr/>
              <p:nvPr/>
            </p:nvSpPr>
            <p:spPr>
              <a:xfrm>
                <a:off x="0" y="0"/>
                <a:ext cx="235928" cy="42663"/>
              </a:xfrm>
              <a:custGeom>
                <a:avLst/>
                <a:gdLst/>
                <a:ahLst/>
                <a:cxnLst/>
                <a:rect l="l" t="t" r="r" b="b"/>
                <a:pathLst>
                  <a:path w="235928" h="42663">
                    <a:moveTo>
                      <a:pt x="0" y="0"/>
                    </a:moveTo>
                    <a:lnTo>
                      <a:pt x="235928" y="0"/>
                    </a:lnTo>
                    <a:lnTo>
                      <a:pt x="235928" y="42663"/>
                    </a:lnTo>
                    <a:lnTo>
                      <a:pt x="0" y="42663"/>
                    </a:lnTo>
                    <a:close/>
                  </a:path>
                </a:pathLst>
              </a:custGeom>
              <a:solidFill>
                <a:srgbClr val="FFFFFF"/>
              </a:solidFill>
            </p:spPr>
          </p:sp>
          <p:sp>
            <p:nvSpPr>
              <p:cNvPr id="160" name="TextBox 237">
                <a:extLst>
                  <a:ext uri="{FF2B5EF4-FFF2-40B4-BE49-F238E27FC236}">
                    <a16:creationId xmlns:a16="http://schemas.microsoft.com/office/drawing/2014/main" id="{D7178EFE-3614-4299-87FE-9508AA90A282}"/>
                  </a:ext>
                </a:extLst>
              </p:cNvPr>
              <p:cNvSpPr txBox="1"/>
              <p:nvPr/>
            </p:nvSpPr>
            <p:spPr>
              <a:xfrm>
                <a:off x="0" y="-19050"/>
                <a:ext cx="235928" cy="61713"/>
              </a:xfrm>
              <a:prstGeom prst="rect">
                <a:avLst/>
              </a:prstGeom>
            </p:spPr>
            <p:txBody>
              <a:bodyPr lIns="47625" tIns="47625" rIns="47625" bIns="47625" rtlCol="0" anchor="ctr"/>
              <a:lstStyle/>
              <a:p>
                <a:pPr algn="ctr">
                  <a:lnSpc>
                    <a:spcPts val="817"/>
                  </a:lnSpc>
                </a:pPr>
                <a:endParaRPr sz="1688"/>
              </a:p>
            </p:txBody>
          </p:sp>
        </p:grpSp>
        <p:sp>
          <p:nvSpPr>
            <p:cNvPr id="140" name="TextBox 238">
              <a:extLst>
                <a:ext uri="{FF2B5EF4-FFF2-40B4-BE49-F238E27FC236}">
                  <a16:creationId xmlns:a16="http://schemas.microsoft.com/office/drawing/2014/main" id="{9883F644-F33E-445D-9543-6612956114BE}"/>
                </a:ext>
              </a:extLst>
            </p:cNvPr>
            <p:cNvSpPr txBox="1"/>
            <p:nvPr/>
          </p:nvSpPr>
          <p:spPr>
            <a:xfrm>
              <a:off x="6111772" y="3218192"/>
              <a:ext cx="1036723" cy="166611"/>
            </a:xfrm>
            <a:prstGeom prst="rect">
              <a:avLst/>
            </a:prstGeom>
          </p:spPr>
          <p:txBody>
            <a:bodyPr lIns="0" tIns="0" rIns="0" bIns="0" rtlCol="0" anchor="t">
              <a:spAutoFit/>
            </a:bodyPr>
            <a:lstStyle/>
            <a:p>
              <a:pPr algn="ctr">
                <a:lnSpc>
                  <a:spcPts val="1006"/>
                </a:lnSpc>
              </a:pPr>
              <a:r>
                <a:rPr lang="en-US" sz="718">
                  <a:solidFill>
                    <a:srgbClr val="56AE55"/>
                  </a:solidFill>
                  <a:latin typeface="Raleway Heavy"/>
                </a:rPr>
                <a:t>Mention</a:t>
              </a:r>
            </a:p>
          </p:txBody>
        </p:sp>
        <p:grpSp>
          <p:nvGrpSpPr>
            <p:cNvPr id="141" name="Group 239">
              <a:extLst>
                <a:ext uri="{FF2B5EF4-FFF2-40B4-BE49-F238E27FC236}">
                  <a16:creationId xmlns:a16="http://schemas.microsoft.com/office/drawing/2014/main" id="{742FC8B3-0334-4C2D-9651-193516F399E3}"/>
                </a:ext>
              </a:extLst>
            </p:cNvPr>
            <p:cNvGrpSpPr/>
            <p:nvPr/>
          </p:nvGrpSpPr>
          <p:grpSpPr>
            <a:xfrm>
              <a:off x="7565875" y="3255800"/>
              <a:ext cx="725875" cy="131262"/>
              <a:chOff x="0" y="0"/>
              <a:chExt cx="235928" cy="42663"/>
            </a:xfrm>
          </p:grpSpPr>
          <p:sp>
            <p:nvSpPr>
              <p:cNvPr id="157" name="Freeform 240">
                <a:extLst>
                  <a:ext uri="{FF2B5EF4-FFF2-40B4-BE49-F238E27FC236}">
                    <a16:creationId xmlns:a16="http://schemas.microsoft.com/office/drawing/2014/main" id="{2A9F2F69-37E3-4566-AEF4-FFE96DEEA367}"/>
                  </a:ext>
                </a:extLst>
              </p:cNvPr>
              <p:cNvSpPr/>
              <p:nvPr/>
            </p:nvSpPr>
            <p:spPr>
              <a:xfrm>
                <a:off x="0" y="0"/>
                <a:ext cx="235928" cy="42663"/>
              </a:xfrm>
              <a:custGeom>
                <a:avLst/>
                <a:gdLst/>
                <a:ahLst/>
                <a:cxnLst/>
                <a:rect l="l" t="t" r="r" b="b"/>
                <a:pathLst>
                  <a:path w="235928" h="42663">
                    <a:moveTo>
                      <a:pt x="0" y="0"/>
                    </a:moveTo>
                    <a:lnTo>
                      <a:pt x="235928" y="0"/>
                    </a:lnTo>
                    <a:lnTo>
                      <a:pt x="235928" y="42663"/>
                    </a:lnTo>
                    <a:lnTo>
                      <a:pt x="0" y="42663"/>
                    </a:lnTo>
                    <a:close/>
                  </a:path>
                </a:pathLst>
              </a:custGeom>
              <a:solidFill>
                <a:srgbClr val="FFFFFF"/>
              </a:solidFill>
            </p:spPr>
          </p:sp>
          <p:sp>
            <p:nvSpPr>
              <p:cNvPr id="158" name="TextBox 241">
                <a:extLst>
                  <a:ext uri="{FF2B5EF4-FFF2-40B4-BE49-F238E27FC236}">
                    <a16:creationId xmlns:a16="http://schemas.microsoft.com/office/drawing/2014/main" id="{986D53E8-FABF-47E9-ADDE-44AC47956FBC}"/>
                  </a:ext>
                </a:extLst>
              </p:cNvPr>
              <p:cNvSpPr txBox="1"/>
              <p:nvPr/>
            </p:nvSpPr>
            <p:spPr>
              <a:xfrm>
                <a:off x="0" y="-19050"/>
                <a:ext cx="235928" cy="61713"/>
              </a:xfrm>
              <a:prstGeom prst="rect">
                <a:avLst/>
              </a:prstGeom>
            </p:spPr>
            <p:txBody>
              <a:bodyPr lIns="47625" tIns="47625" rIns="47625" bIns="47625" rtlCol="0" anchor="ctr"/>
              <a:lstStyle/>
              <a:p>
                <a:pPr algn="ctr">
                  <a:lnSpc>
                    <a:spcPts val="817"/>
                  </a:lnSpc>
                </a:pPr>
                <a:endParaRPr sz="1688"/>
              </a:p>
            </p:txBody>
          </p:sp>
        </p:grpSp>
        <p:sp>
          <p:nvSpPr>
            <p:cNvPr id="142" name="TextBox 242">
              <a:extLst>
                <a:ext uri="{FF2B5EF4-FFF2-40B4-BE49-F238E27FC236}">
                  <a16:creationId xmlns:a16="http://schemas.microsoft.com/office/drawing/2014/main" id="{85EBCB2E-4A31-41CD-992D-03FD78FD5C1A}"/>
                </a:ext>
              </a:extLst>
            </p:cNvPr>
            <p:cNvSpPr txBox="1"/>
            <p:nvPr/>
          </p:nvSpPr>
          <p:spPr>
            <a:xfrm>
              <a:off x="7410451" y="3222968"/>
              <a:ext cx="1036723" cy="166611"/>
            </a:xfrm>
            <a:prstGeom prst="rect">
              <a:avLst/>
            </a:prstGeom>
          </p:spPr>
          <p:txBody>
            <a:bodyPr lIns="0" tIns="0" rIns="0" bIns="0" rtlCol="0" anchor="t">
              <a:spAutoFit/>
            </a:bodyPr>
            <a:lstStyle/>
            <a:p>
              <a:pPr algn="ctr">
                <a:lnSpc>
                  <a:spcPts val="1006"/>
                </a:lnSpc>
              </a:pPr>
              <a:r>
                <a:rPr lang="en-US" sz="718">
                  <a:solidFill>
                    <a:srgbClr val="56AE55"/>
                  </a:solidFill>
                  <a:latin typeface="Raleway Heavy"/>
                </a:rPr>
                <a:t>Mention</a:t>
              </a:r>
            </a:p>
          </p:txBody>
        </p:sp>
        <p:grpSp>
          <p:nvGrpSpPr>
            <p:cNvPr id="143" name="Group 243">
              <a:extLst>
                <a:ext uri="{FF2B5EF4-FFF2-40B4-BE49-F238E27FC236}">
                  <a16:creationId xmlns:a16="http://schemas.microsoft.com/office/drawing/2014/main" id="{76208C21-265C-429C-B7B3-94264BBB37A7}"/>
                </a:ext>
              </a:extLst>
            </p:cNvPr>
            <p:cNvGrpSpPr/>
            <p:nvPr/>
          </p:nvGrpSpPr>
          <p:grpSpPr>
            <a:xfrm>
              <a:off x="8812515" y="3265351"/>
              <a:ext cx="725875" cy="131262"/>
              <a:chOff x="0" y="0"/>
              <a:chExt cx="235928" cy="42663"/>
            </a:xfrm>
          </p:grpSpPr>
          <p:sp>
            <p:nvSpPr>
              <p:cNvPr id="155" name="Freeform 244">
                <a:extLst>
                  <a:ext uri="{FF2B5EF4-FFF2-40B4-BE49-F238E27FC236}">
                    <a16:creationId xmlns:a16="http://schemas.microsoft.com/office/drawing/2014/main" id="{F9F5AD0C-A817-484C-A064-9D6CFEA4DDC5}"/>
                  </a:ext>
                </a:extLst>
              </p:cNvPr>
              <p:cNvSpPr/>
              <p:nvPr/>
            </p:nvSpPr>
            <p:spPr>
              <a:xfrm>
                <a:off x="0" y="0"/>
                <a:ext cx="235928" cy="42663"/>
              </a:xfrm>
              <a:custGeom>
                <a:avLst/>
                <a:gdLst/>
                <a:ahLst/>
                <a:cxnLst/>
                <a:rect l="l" t="t" r="r" b="b"/>
                <a:pathLst>
                  <a:path w="235928" h="42663">
                    <a:moveTo>
                      <a:pt x="0" y="0"/>
                    </a:moveTo>
                    <a:lnTo>
                      <a:pt x="235928" y="0"/>
                    </a:lnTo>
                    <a:lnTo>
                      <a:pt x="235928" y="42663"/>
                    </a:lnTo>
                    <a:lnTo>
                      <a:pt x="0" y="42663"/>
                    </a:lnTo>
                    <a:close/>
                  </a:path>
                </a:pathLst>
              </a:custGeom>
              <a:solidFill>
                <a:srgbClr val="FFFFFF"/>
              </a:solidFill>
            </p:spPr>
          </p:sp>
          <p:sp>
            <p:nvSpPr>
              <p:cNvPr id="156" name="TextBox 245">
                <a:extLst>
                  <a:ext uri="{FF2B5EF4-FFF2-40B4-BE49-F238E27FC236}">
                    <a16:creationId xmlns:a16="http://schemas.microsoft.com/office/drawing/2014/main" id="{339A8C9C-AF67-4864-A5C0-EA9ACB4165AC}"/>
                  </a:ext>
                </a:extLst>
              </p:cNvPr>
              <p:cNvSpPr txBox="1"/>
              <p:nvPr/>
            </p:nvSpPr>
            <p:spPr>
              <a:xfrm>
                <a:off x="0" y="-19050"/>
                <a:ext cx="235928" cy="61713"/>
              </a:xfrm>
              <a:prstGeom prst="rect">
                <a:avLst/>
              </a:prstGeom>
            </p:spPr>
            <p:txBody>
              <a:bodyPr lIns="47625" tIns="47625" rIns="47625" bIns="47625" rtlCol="0" anchor="ctr"/>
              <a:lstStyle/>
              <a:p>
                <a:pPr algn="ctr">
                  <a:lnSpc>
                    <a:spcPts val="817"/>
                  </a:lnSpc>
                </a:pPr>
                <a:endParaRPr sz="1688"/>
              </a:p>
            </p:txBody>
          </p:sp>
        </p:grpSp>
        <p:sp>
          <p:nvSpPr>
            <p:cNvPr id="144" name="TextBox 246">
              <a:extLst>
                <a:ext uri="{FF2B5EF4-FFF2-40B4-BE49-F238E27FC236}">
                  <a16:creationId xmlns:a16="http://schemas.microsoft.com/office/drawing/2014/main" id="{96ED47D7-5DC2-45FC-B2C1-2B7404B09F98}"/>
                </a:ext>
              </a:extLst>
            </p:cNvPr>
            <p:cNvSpPr txBox="1"/>
            <p:nvPr/>
          </p:nvSpPr>
          <p:spPr>
            <a:xfrm>
              <a:off x="8657092" y="3232519"/>
              <a:ext cx="1036723" cy="166611"/>
            </a:xfrm>
            <a:prstGeom prst="rect">
              <a:avLst/>
            </a:prstGeom>
          </p:spPr>
          <p:txBody>
            <a:bodyPr lIns="0" tIns="0" rIns="0" bIns="0" rtlCol="0" anchor="t">
              <a:spAutoFit/>
            </a:bodyPr>
            <a:lstStyle/>
            <a:p>
              <a:pPr algn="ctr">
                <a:lnSpc>
                  <a:spcPts val="1006"/>
                </a:lnSpc>
              </a:pPr>
              <a:r>
                <a:rPr lang="en-US" sz="718">
                  <a:solidFill>
                    <a:srgbClr val="56AE55"/>
                  </a:solidFill>
                  <a:latin typeface="Raleway Heavy"/>
                </a:rPr>
                <a:t>Mention</a:t>
              </a:r>
            </a:p>
          </p:txBody>
        </p:sp>
        <p:sp>
          <p:nvSpPr>
            <p:cNvPr id="145" name="TextBox 247">
              <a:extLst>
                <a:ext uri="{FF2B5EF4-FFF2-40B4-BE49-F238E27FC236}">
                  <a16:creationId xmlns:a16="http://schemas.microsoft.com/office/drawing/2014/main" id="{68ADF474-E282-4EB3-B607-72C09AF440BA}"/>
                </a:ext>
              </a:extLst>
            </p:cNvPr>
            <p:cNvSpPr txBox="1"/>
            <p:nvPr/>
          </p:nvSpPr>
          <p:spPr>
            <a:xfrm>
              <a:off x="747174" y="3538778"/>
              <a:ext cx="1286775" cy="199440"/>
            </a:xfrm>
            <a:prstGeom prst="rect">
              <a:avLst/>
            </a:prstGeom>
          </p:spPr>
          <p:txBody>
            <a:bodyPr lIns="0" tIns="0" rIns="0" bIns="0" rtlCol="0" anchor="t">
              <a:spAutoFit/>
            </a:bodyPr>
            <a:lstStyle/>
            <a:p>
              <a:pPr algn="ctr">
                <a:lnSpc>
                  <a:spcPts val="1189"/>
                </a:lnSpc>
              </a:pPr>
              <a:r>
                <a:rPr lang="en-US" sz="848">
                  <a:solidFill>
                    <a:srgbClr val="FFFFFF"/>
                  </a:solidFill>
                  <a:latin typeface="Raleway Heavy"/>
                </a:rPr>
                <a:t>PPPE</a:t>
              </a:r>
            </a:p>
          </p:txBody>
        </p:sp>
        <p:sp>
          <p:nvSpPr>
            <p:cNvPr id="146" name="TextBox 248">
              <a:extLst>
                <a:ext uri="{FF2B5EF4-FFF2-40B4-BE49-F238E27FC236}">
                  <a16:creationId xmlns:a16="http://schemas.microsoft.com/office/drawing/2014/main" id="{6368B950-3EBD-4BEC-AA35-475667A396A4}"/>
                </a:ext>
              </a:extLst>
            </p:cNvPr>
            <p:cNvSpPr txBox="1"/>
            <p:nvPr/>
          </p:nvSpPr>
          <p:spPr>
            <a:xfrm>
              <a:off x="747174" y="3761780"/>
              <a:ext cx="1286775" cy="498371"/>
            </a:xfrm>
            <a:prstGeom prst="rect">
              <a:avLst/>
            </a:prstGeom>
          </p:spPr>
          <p:txBody>
            <a:bodyPr lIns="0" tIns="0" rIns="0" bIns="0" rtlCol="0" anchor="t">
              <a:spAutoFit/>
            </a:bodyPr>
            <a:lstStyle/>
            <a:p>
              <a:pPr algn="ctr">
                <a:lnSpc>
                  <a:spcPts val="660"/>
                </a:lnSpc>
              </a:pPr>
              <a:r>
                <a:rPr lang="en-US" sz="472">
                  <a:solidFill>
                    <a:srgbClr val="FFFFFF"/>
                  </a:solidFill>
                  <a:latin typeface="Raleway"/>
                </a:rPr>
                <a:t>Parcours</a:t>
              </a:r>
            </a:p>
            <a:p>
              <a:pPr algn="ctr">
                <a:lnSpc>
                  <a:spcPts val="660"/>
                </a:lnSpc>
              </a:pPr>
              <a:r>
                <a:rPr lang="en-US" sz="472">
                  <a:solidFill>
                    <a:srgbClr val="FFFFFF"/>
                  </a:solidFill>
                  <a:latin typeface="Raleway"/>
                </a:rPr>
                <a:t>Préparatoire</a:t>
              </a:r>
            </a:p>
            <a:p>
              <a:pPr algn="ctr">
                <a:lnSpc>
                  <a:spcPts val="660"/>
                </a:lnSpc>
              </a:pPr>
              <a:r>
                <a:rPr lang="en-US" sz="472">
                  <a:solidFill>
                    <a:srgbClr val="FFFFFF"/>
                  </a:solidFill>
                  <a:latin typeface="Raleway"/>
                </a:rPr>
                <a:t>au Professorat des Écoles</a:t>
              </a:r>
            </a:p>
            <a:p>
              <a:pPr algn="ctr">
                <a:lnSpc>
                  <a:spcPts val="660"/>
                </a:lnSpc>
              </a:pPr>
              <a:r>
                <a:rPr lang="en-US" sz="472">
                  <a:solidFill>
                    <a:srgbClr val="FFFFFF"/>
                  </a:solidFill>
                  <a:latin typeface="Raleway"/>
                </a:rPr>
                <a:t>Français - Breton</a:t>
              </a:r>
            </a:p>
          </p:txBody>
        </p:sp>
        <p:sp>
          <p:nvSpPr>
            <p:cNvPr id="147" name="Freeform 249">
              <a:extLst>
                <a:ext uri="{FF2B5EF4-FFF2-40B4-BE49-F238E27FC236}">
                  <a16:creationId xmlns:a16="http://schemas.microsoft.com/office/drawing/2014/main" id="{BB24BE5A-F2A8-4159-B85E-DA24F3F4B92A}"/>
                </a:ext>
              </a:extLst>
            </p:cNvPr>
            <p:cNvSpPr/>
            <p:nvPr/>
          </p:nvSpPr>
          <p:spPr>
            <a:xfrm rot="-5938357">
              <a:off x="1287629" y="4364250"/>
              <a:ext cx="247306" cy="88412"/>
            </a:xfrm>
            <a:custGeom>
              <a:avLst/>
              <a:gdLst/>
              <a:ahLst/>
              <a:cxnLst/>
              <a:rect l="l" t="t" r="r" b="b"/>
              <a:pathLst>
                <a:path w="247306" h="88412">
                  <a:moveTo>
                    <a:pt x="0" y="0"/>
                  </a:moveTo>
                  <a:lnTo>
                    <a:pt x="247306" y="0"/>
                  </a:lnTo>
                  <a:lnTo>
                    <a:pt x="247306" y="88412"/>
                  </a:lnTo>
                  <a:lnTo>
                    <a:pt x="0" y="884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48" name="Freeform 250">
              <a:extLst>
                <a:ext uri="{FF2B5EF4-FFF2-40B4-BE49-F238E27FC236}">
                  <a16:creationId xmlns:a16="http://schemas.microsoft.com/office/drawing/2014/main" id="{1559E4C3-D12E-4358-9BC2-9B5B2F9B6D36}"/>
                </a:ext>
              </a:extLst>
            </p:cNvPr>
            <p:cNvSpPr/>
            <p:nvPr/>
          </p:nvSpPr>
          <p:spPr>
            <a:xfrm rot="-5938357">
              <a:off x="5201898" y="4364250"/>
              <a:ext cx="247306" cy="88412"/>
            </a:xfrm>
            <a:custGeom>
              <a:avLst/>
              <a:gdLst/>
              <a:ahLst/>
              <a:cxnLst/>
              <a:rect l="l" t="t" r="r" b="b"/>
              <a:pathLst>
                <a:path w="247306" h="88412">
                  <a:moveTo>
                    <a:pt x="0" y="0"/>
                  </a:moveTo>
                  <a:lnTo>
                    <a:pt x="247307" y="0"/>
                  </a:lnTo>
                  <a:lnTo>
                    <a:pt x="247307" y="88412"/>
                  </a:lnTo>
                  <a:lnTo>
                    <a:pt x="0" y="884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49" name="Freeform 251">
              <a:extLst>
                <a:ext uri="{FF2B5EF4-FFF2-40B4-BE49-F238E27FC236}">
                  <a16:creationId xmlns:a16="http://schemas.microsoft.com/office/drawing/2014/main" id="{B95FEC20-1A54-4600-ABFC-F8306F54758F}"/>
                </a:ext>
              </a:extLst>
            </p:cNvPr>
            <p:cNvSpPr/>
            <p:nvPr/>
          </p:nvSpPr>
          <p:spPr>
            <a:xfrm rot="-5938357">
              <a:off x="3889557" y="4375502"/>
              <a:ext cx="247306" cy="88412"/>
            </a:xfrm>
            <a:custGeom>
              <a:avLst/>
              <a:gdLst/>
              <a:ahLst/>
              <a:cxnLst/>
              <a:rect l="l" t="t" r="r" b="b"/>
              <a:pathLst>
                <a:path w="247306" h="88412">
                  <a:moveTo>
                    <a:pt x="0" y="0"/>
                  </a:moveTo>
                  <a:lnTo>
                    <a:pt x="247306" y="0"/>
                  </a:lnTo>
                  <a:lnTo>
                    <a:pt x="247306" y="88412"/>
                  </a:lnTo>
                  <a:lnTo>
                    <a:pt x="0" y="884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50" name="Freeform 252">
              <a:extLst>
                <a:ext uri="{FF2B5EF4-FFF2-40B4-BE49-F238E27FC236}">
                  <a16:creationId xmlns:a16="http://schemas.microsoft.com/office/drawing/2014/main" id="{DDE3D29E-7BC7-491D-ADDE-B24979B1F75E}"/>
                </a:ext>
              </a:extLst>
            </p:cNvPr>
            <p:cNvSpPr/>
            <p:nvPr/>
          </p:nvSpPr>
          <p:spPr>
            <a:xfrm rot="-5938357">
              <a:off x="3300814" y="6223454"/>
              <a:ext cx="347461" cy="124217"/>
            </a:xfrm>
            <a:custGeom>
              <a:avLst/>
              <a:gdLst/>
              <a:ahLst/>
              <a:cxnLst/>
              <a:rect l="l" t="t" r="r" b="b"/>
              <a:pathLst>
                <a:path w="347461" h="124217">
                  <a:moveTo>
                    <a:pt x="0" y="0"/>
                  </a:moveTo>
                  <a:lnTo>
                    <a:pt x="347461" y="0"/>
                  </a:lnTo>
                  <a:lnTo>
                    <a:pt x="347461" y="124217"/>
                  </a:lnTo>
                  <a:lnTo>
                    <a:pt x="0" y="12421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51" name="Freeform 253">
              <a:extLst>
                <a:ext uri="{FF2B5EF4-FFF2-40B4-BE49-F238E27FC236}">
                  <a16:creationId xmlns:a16="http://schemas.microsoft.com/office/drawing/2014/main" id="{62A060BF-581D-4549-A5C8-EFD679A6E793}"/>
                </a:ext>
              </a:extLst>
            </p:cNvPr>
            <p:cNvSpPr/>
            <p:nvPr/>
          </p:nvSpPr>
          <p:spPr>
            <a:xfrm rot="-5938357">
              <a:off x="6617293" y="6261807"/>
              <a:ext cx="347461" cy="124217"/>
            </a:xfrm>
            <a:custGeom>
              <a:avLst/>
              <a:gdLst/>
              <a:ahLst/>
              <a:cxnLst/>
              <a:rect l="l" t="t" r="r" b="b"/>
              <a:pathLst>
                <a:path w="347461" h="124217">
                  <a:moveTo>
                    <a:pt x="0" y="0"/>
                  </a:moveTo>
                  <a:lnTo>
                    <a:pt x="347461" y="0"/>
                  </a:lnTo>
                  <a:lnTo>
                    <a:pt x="347461" y="124217"/>
                  </a:lnTo>
                  <a:lnTo>
                    <a:pt x="0" y="12421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52" name="Freeform 254">
              <a:extLst>
                <a:ext uri="{FF2B5EF4-FFF2-40B4-BE49-F238E27FC236}">
                  <a16:creationId xmlns:a16="http://schemas.microsoft.com/office/drawing/2014/main" id="{419CC5B5-A9CB-4693-8B30-206E62D4CF59}"/>
                </a:ext>
              </a:extLst>
            </p:cNvPr>
            <p:cNvSpPr/>
            <p:nvPr/>
          </p:nvSpPr>
          <p:spPr>
            <a:xfrm rot="-5938357">
              <a:off x="8741670" y="6262109"/>
              <a:ext cx="347461" cy="124217"/>
            </a:xfrm>
            <a:custGeom>
              <a:avLst/>
              <a:gdLst/>
              <a:ahLst/>
              <a:cxnLst/>
              <a:rect l="l" t="t" r="r" b="b"/>
              <a:pathLst>
                <a:path w="347461" h="124217">
                  <a:moveTo>
                    <a:pt x="0" y="0"/>
                  </a:moveTo>
                  <a:lnTo>
                    <a:pt x="347461" y="0"/>
                  </a:lnTo>
                  <a:lnTo>
                    <a:pt x="347461" y="124217"/>
                  </a:lnTo>
                  <a:lnTo>
                    <a:pt x="0" y="12421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53" name="TextBox 255">
              <a:extLst>
                <a:ext uri="{FF2B5EF4-FFF2-40B4-BE49-F238E27FC236}">
                  <a16:creationId xmlns:a16="http://schemas.microsoft.com/office/drawing/2014/main" id="{72E61EB9-BFF7-4C14-9C78-766DD6A858D9}"/>
                </a:ext>
              </a:extLst>
            </p:cNvPr>
            <p:cNvSpPr txBox="1"/>
            <p:nvPr/>
          </p:nvSpPr>
          <p:spPr>
            <a:xfrm>
              <a:off x="1626156" y="1475775"/>
              <a:ext cx="2705946" cy="98945"/>
            </a:xfrm>
            <a:prstGeom prst="rect">
              <a:avLst/>
            </a:prstGeom>
          </p:spPr>
          <p:txBody>
            <a:bodyPr lIns="0" tIns="0" rIns="0" bIns="0" rtlCol="0" anchor="t">
              <a:spAutoFit/>
            </a:bodyPr>
            <a:lstStyle/>
            <a:p>
              <a:pPr algn="ctr">
                <a:lnSpc>
                  <a:spcPts val="568"/>
                </a:lnSpc>
              </a:pPr>
              <a:r>
                <a:rPr lang="en-US" sz="406">
                  <a:solidFill>
                    <a:srgbClr val="FFFFFF"/>
                  </a:solidFill>
                  <a:latin typeface="Raleway"/>
                </a:rPr>
                <a:t>Dispensé à INSPE</a:t>
              </a:r>
            </a:p>
          </p:txBody>
        </p:sp>
        <p:sp>
          <p:nvSpPr>
            <p:cNvPr id="154" name="TextBox 256">
              <a:extLst>
                <a:ext uri="{FF2B5EF4-FFF2-40B4-BE49-F238E27FC236}">
                  <a16:creationId xmlns:a16="http://schemas.microsoft.com/office/drawing/2014/main" id="{242EB489-4E2F-412A-868B-F76796BFF8B3}"/>
                </a:ext>
              </a:extLst>
            </p:cNvPr>
            <p:cNvSpPr txBox="1"/>
            <p:nvPr/>
          </p:nvSpPr>
          <p:spPr>
            <a:xfrm>
              <a:off x="5591489" y="1505481"/>
              <a:ext cx="2705947" cy="66298"/>
            </a:xfrm>
            <a:prstGeom prst="rect">
              <a:avLst/>
            </a:prstGeom>
          </p:spPr>
          <p:txBody>
            <a:bodyPr lIns="0" tIns="0" rIns="0" bIns="0" rtlCol="0" anchor="t">
              <a:spAutoFit/>
            </a:bodyPr>
            <a:lstStyle/>
            <a:p>
              <a:pPr algn="ctr">
                <a:lnSpc>
                  <a:spcPts val="392"/>
                </a:lnSpc>
              </a:pPr>
              <a:r>
                <a:rPr lang="en-US" sz="279">
                  <a:solidFill>
                    <a:srgbClr val="FFFFFF"/>
                  </a:solidFill>
                  <a:latin typeface="Raleway"/>
                </a:rPr>
                <a:t>Dispensé à INSPE</a:t>
              </a:r>
            </a:p>
          </p:txBody>
        </p:sp>
      </p:grpSp>
    </p:spTree>
    <p:extLst>
      <p:ext uri="{BB962C8B-B14F-4D97-AF65-F5344CB8AC3E}">
        <p14:creationId xmlns:p14="http://schemas.microsoft.com/office/powerpoint/2010/main" val="201161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3"/>
                                        </p:tgtEl>
                                        <p:attrNameLst>
                                          <p:attrName>style.visibility</p:attrName>
                                        </p:attrNameLst>
                                      </p:cBhvr>
                                      <p:to>
                                        <p:strVal val="visible"/>
                                      </p:to>
                                    </p:set>
                                    <p:animEffect transition="in" filter="fade">
                                      <p:cBhvr>
                                        <p:cTn id="7" dur="500"/>
                                        <p:tgtEl>
                                          <p:spTgt spid="17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
          <p:cNvSpPr txBox="1">
            <a:spLocks noGrp="1"/>
          </p:cNvSpPr>
          <p:nvPr>
            <p:ph type="title"/>
          </p:nvPr>
        </p:nvSpPr>
        <p:spPr>
          <a:xfrm>
            <a:off x="497200" y="160700"/>
            <a:ext cx="10972800" cy="1143200"/>
          </a:xfrm>
          <a:prstGeom prst="rect">
            <a:avLst/>
          </a:prstGeom>
          <a:noFill/>
          <a:ln>
            <a:noFill/>
          </a:ln>
        </p:spPr>
        <p:txBody>
          <a:bodyPr spcFirstLastPara="1" vert="horz" wrap="square" lIns="121900" tIns="60933" rIns="121900" bIns="60933" rtlCol="0" anchor="ctr" anchorCtr="0">
            <a:noAutofit/>
          </a:bodyPr>
          <a:lstStyle/>
          <a:p>
            <a:pPr algn="ctr">
              <a:buClr>
                <a:schemeClr val="dk1"/>
              </a:buClr>
              <a:buSzPts val="4400"/>
            </a:pPr>
            <a:r>
              <a:rPr lang="fr-FR" b="1" dirty="0">
                <a:latin typeface="+mn-lt"/>
              </a:rPr>
              <a:t>Parcours École et Enseignement</a:t>
            </a:r>
            <a:br>
              <a:rPr lang="fr-FR" u="sng" dirty="0"/>
            </a:br>
            <a:endParaRPr dirty="0"/>
          </a:p>
        </p:txBody>
      </p:sp>
      <p:sp>
        <p:nvSpPr>
          <p:cNvPr id="174" name="Google Shape;174;p2"/>
          <p:cNvSpPr txBox="1">
            <a:spLocks noGrp="1"/>
          </p:cNvSpPr>
          <p:nvPr>
            <p:ph type="body" idx="1"/>
          </p:nvPr>
        </p:nvSpPr>
        <p:spPr>
          <a:xfrm>
            <a:off x="620457" y="985501"/>
            <a:ext cx="11351900" cy="4352000"/>
          </a:xfrm>
          <a:prstGeom prst="rect">
            <a:avLst/>
          </a:prstGeom>
          <a:noFill/>
          <a:ln>
            <a:noFill/>
          </a:ln>
        </p:spPr>
        <p:txBody>
          <a:bodyPr spcFirstLastPara="1" vert="horz" wrap="square" lIns="121900" tIns="60933" rIns="121900" bIns="60933" rtlCol="0" anchor="t" anchorCtr="0">
            <a:noAutofit/>
          </a:bodyPr>
          <a:lstStyle/>
          <a:p>
            <a:pPr marL="152396"/>
            <a:r>
              <a:rPr lang="fr-FR" sz="2000" b="1" dirty="0">
                <a:solidFill>
                  <a:srgbClr val="7030A0"/>
                </a:solidFill>
                <a:latin typeface="+mn-lt"/>
              </a:rPr>
              <a:t>Parcours généraliste qui prépare aux métiers de l’enseignement :</a:t>
            </a:r>
          </a:p>
          <a:p>
            <a:pPr marL="285750" indent="-285750">
              <a:buFont typeface="Arial" panose="020B0604020202020204" pitchFamily="34" charset="0"/>
              <a:buChar char="•"/>
            </a:pPr>
            <a:r>
              <a:rPr lang="fr-FR" sz="1800" b="1" dirty="0" err="1">
                <a:latin typeface="+mn-lt"/>
              </a:rPr>
              <a:t>Professeur-e</a:t>
            </a:r>
            <a:r>
              <a:rPr lang="fr-FR" sz="1800" b="1" dirty="0">
                <a:latin typeface="+mn-lt"/>
              </a:rPr>
              <a:t> des Écoles</a:t>
            </a:r>
          </a:p>
          <a:p>
            <a:pPr marL="285750" indent="-285750">
              <a:buFont typeface="Arial" panose="020B0604020202020204" pitchFamily="34" charset="0"/>
              <a:buChar char="•"/>
            </a:pPr>
            <a:r>
              <a:rPr lang="fr-FR" sz="1800" b="1" dirty="0">
                <a:latin typeface="+mn-lt"/>
              </a:rPr>
              <a:t>Conseiller-ère </a:t>
            </a:r>
            <a:r>
              <a:rPr lang="fr-FR" sz="1800" b="1" dirty="0" err="1">
                <a:latin typeface="+mn-lt"/>
              </a:rPr>
              <a:t>Principal-e</a:t>
            </a:r>
            <a:r>
              <a:rPr lang="fr-FR" sz="1800" b="1" dirty="0">
                <a:latin typeface="+mn-lt"/>
              </a:rPr>
              <a:t> d’Éducation</a:t>
            </a:r>
          </a:p>
          <a:p>
            <a:pPr marL="152396"/>
            <a:r>
              <a:rPr lang="fr-FR" sz="2000" b="1" dirty="0">
                <a:solidFill>
                  <a:srgbClr val="7030A0"/>
                </a:solidFill>
                <a:latin typeface="+mn-lt"/>
              </a:rPr>
              <a:t>Les compétences visées durant les deux années du parcours Ecole et Enseignement sont :</a:t>
            </a:r>
          </a:p>
          <a:p>
            <a:pPr marL="285750" indent="-285750">
              <a:buFont typeface="Arial" panose="020B0604020202020204" pitchFamily="34" charset="0"/>
              <a:buChar char="•"/>
            </a:pPr>
            <a:r>
              <a:rPr lang="fr-FR" sz="1800" dirty="0">
                <a:latin typeface="+mn-lt"/>
              </a:rPr>
              <a:t>Identifier différents </a:t>
            </a:r>
            <a:r>
              <a:rPr lang="fr-FR" sz="1800" b="1" dirty="0">
                <a:latin typeface="+mn-lt"/>
              </a:rPr>
              <a:t>contextes scolaires</a:t>
            </a:r>
            <a:r>
              <a:rPr lang="fr-FR" sz="1800" dirty="0">
                <a:latin typeface="+mn-lt"/>
              </a:rPr>
              <a:t> (enseignement élémentaire, secondaire et universitaire)</a:t>
            </a:r>
          </a:p>
          <a:p>
            <a:pPr marL="285750" indent="-285750">
              <a:buFont typeface="Arial" panose="020B0604020202020204" pitchFamily="34" charset="0"/>
              <a:buChar char="•"/>
            </a:pPr>
            <a:r>
              <a:rPr lang="fr-FR" sz="1800" dirty="0">
                <a:latin typeface="+mn-lt"/>
              </a:rPr>
              <a:t>Identifier les grands </a:t>
            </a:r>
            <a:r>
              <a:rPr lang="fr-FR" sz="1800" b="1" dirty="0">
                <a:latin typeface="+mn-lt"/>
              </a:rPr>
              <a:t>courants pédagogiques</a:t>
            </a:r>
            <a:r>
              <a:rPr lang="fr-FR" sz="1800" dirty="0">
                <a:latin typeface="+mn-lt"/>
              </a:rPr>
              <a:t> et leur évolution en fonction des </a:t>
            </a:r>
            <a:r>
              <a:rPr lang="fr-FR" sz="1800" b="1" dirty="0">
                <a:latin typeface="+mn-lt"/>
              </a:rPr>
              <a:t>politiques éducatives</a:t>
            </a:r>
            <a:endParaRPr lang="fr-FR" sz="1800" dirty="0">
              <a:latin typeface="+mn-lt"/>
            </a:endParaRPr>
          </a:p>
          <a:p>
            <a:pPr marL="285750" indent="-285750">
              <a:buFont typeface="Arial" panose="020B0604020202020204" pitchFamily="34" charset="0"/>
              <a:buChar char="•"/>
            </a:pPr>
            <a:r>
              <a:rPr lang="fr-FR" sz="1800" dirty="0">
                <a:latin typeface="+mn-lt"/>
              </a:rPr>
              <a:t>Repérer les différentes </a:t>
            </a:r>
            <a:r>
              <a:rPr lang="fr-FR" sz="1800" b="1" dirty="0">
                <a:latin typeface="+mn-lt"/>
              </a:rPr>
              <a:t>fonctions des professionnels</a:t>
            </a:r>
            <a:r>
              <a:rPr lang="fr-FR" sz="1800" dirty="0">
                <a:latin typeface="+mn-lt"/>
              </a:rPr>
              <a:t> intervenant dans ces contextes.</a:t>
            </a:r>
          </a:p>
          <a:p>
            <a:pPr marL="285750" indent="-285750">
              <a:buFont typeface="Arial" panose="020B0604020202020204" pitchFamily="34" charset="0"/>
              <a:buChar char="•"/>
            </a:pPr>
            <a:r>
              <a:rPr lang="fr-FR" sz="1800" dirty="0">
                <a:latin typeface="+mn-lt"/>
              </a:rPr>
              <a:t>Connaître les différentes </a:t>
            </a:r>
            <a:r>
              <a:rPr lang="fr-FR" sz="1800" b="1" dirty="0">
                <a:latin typeface="+mn-lt"/>
              </a:rPr>
              <a:t>méthodes pédagogiques</a:t>
            </a:r>
            <a:r>
              <a:rPr lang="fr-FR" sz="1800" dirty="0">
                <a:latin typeface="+mn-lt"/>
              </a:rPr>
              <a:t>, leurs évolutions et leurs impacts</a:t>
            </a:r>
          </a:p>
          <a:p>
            <a:pPr marL="285750" indent="-285750">
              <a:buFont typeface="Arial" panose="020B0604020202020204" pitchFamily="34" charset="0"/>
              <a:buChar char="•"/>
            </a:pPr>
            <a:r>
              <a:rPr lang="fr-FR" sz="1800" b="1" dirty="0">
                <a:latin typeface="+mn-lt"/>
              </a:rPr>
              <a:t>Connaître</a:t>
            </a:r>
            <a:r>
              <a:rPr lang="fr-FR" sz="1800" dirty="0">
                <a:latin typeface="+mn-lt"/>
              </a:rPr>
              <a:t> les politiques éducatives actuelles</a:t>
            </a:r>
          </a:p>
          <a:p>
            <a:pPr marL="285750" indent="-285750">
              <a:buFont typeface="Arial" panose="020B0604020202020204" pitchFamily="34" charset="0"/>
              <a:buChar char="•"/>
            </a:pPr>
            <a:r>
              <a:rPr lang="fr-FR" sz="1800" b="1" dirty="0">
                <a:latin typeface="+mn-lt"/>
              </a:rPr>
              <a:t>S’interroger</a:t>
            </a:r>
            <a:r>
              <a:rPr lang="fr-FR" sz="1800" dirty="0">
                <a:latin typeface="+mn-lt"/>
              </a:rPr>
              <a:t> sur les questions vives liées à l’École</a:t>
            </a:r>
          </a:p>
          <a:p>
            <a:pPr marL="285750" indent="-285750">
              <a:buFont typeface="Arial" panose="020B0604020202020204" pitchFamily="34" charset="0"/>
              <a:buChar char="•"/>
            </a:pPr>
            <a:r>
              <a:rPr lang="fr-FR" sz="1800" b="1" dirty="0">
                <a:latin typeface="+mn-lt"/>
              </a:rPr>
              <a:t>Repérer les enjeux</a:t>
            </a:r>
            <a:r>
              <a:rPr lang="fr-FR" sz="1800" dirty="0">
                <a:latin typeface="+mn-lt"/>
              </a:rPr>
              <a:t> d’ environnements de l’école sur l’enfant et l’élève</a:t>
            </a:r>
          </a:p>
          <a:p>
            <a:pPr marL="285750" indent="-285750">
              <a:buFont typeface="Arial" panose="020B0604020202020204" pitchFamily="34" charset="0"/>
              <a:buChar char="•"/>
            </a:pPr>
            <a:r>
              <a:rPr lang="fr-FR" sz="1800" dirty="0">
                <a:latin typeface="+mn-lt"/>
              </a:rPr>
              <a:t>Identifier l’</a:t>
            </a:r>
            <a:r>
              <a:rPr lang="fr-FR" sz="1800" b="1" dirty="0">
                <a:latin typeface="+mn-lt"/>
              </a:rPr>
              <a:t>activité des enseignants</a:t>
            </a:r>
            <a:r>
              <a:rPr lang="fr-FR" sz="1800" dirty="0">
                <a:latin typeface="+mn-lt"/>
              </a:rPr>
              <a:t> et des élèves</a:t>
            </a:r>
          </a:p>
          <a:p>
            <a:pPr marL="285750" indent="-285750">
              <a:buFont typeface="Arial" panose="020B0604020202020204" pitchFamily="34" charset="0"/>
              <a:buChar char="•"/>
            </a:pPr>
            <a:r>
              <a:rPr lang="fr-FR" sz="1800" b="1" dirty="0">
                <a:latin typeface="+mn-lt"/>
              </a:rPr>
              <a:t>Analyser</a:t>
            </a:r>
            <a:r>
              <a:rPr lang="fr-FR" sz="1800" dirty="0">
                <a:latin typeface="+mn-lt"/>
              </a:rPr>
              <a:t> et </a:t>
            </a:r>
            <a:r>
              <a:rPr lang="fr-FR" sz="1800" b="1" dirty="0">
                <a:latin typeface="+mn-lt"/>
              </a:rPr>
              <a:t>comprendre</a:t>
            </a:r>
            <a:r>
              <a:rPr lang="fr-FR" sz="1800" dirty="0">
                <a:latin typeface="+mn-lt"/>
              </a:rPr>
              <a:t> la place du corps dans les apprentissages</a:t>
            </a:r>
          </a:p>
          <a:p>
            <a:pPr marL="1066773" lvl="2">
              <a:lnSpc>
                <a:spcPct val="80000"/>
              </a:lnSpc>
              <a:spcBef>
                <a:spcPts val="345"/>
              </a:spcBef>
              <a:buSzPts val="1295"/>
              <a:buAutoNum type="arabicPeriod"/>
            </a:pPr>
            <a:endParaRPr lang="fr-FR" sz="1867" dirty="0"/>
          </a:p>
          <a:p>
            <a:pPr marL="1066773" lvl="2">
              <a:lnSpc>
                <a:spcPct val="80000"/>
              </a:lnSpc>
              <a:spcBef>
                <a:spcPts val="345"/>
              </a:spcBef>
              <a:buSzPts val="1295"/>
              <a:buAutoNum type="arabicPeriod"/>
            </a:pPr>
            <a:endParaRPr lang="fr-FR" sz="1867" dirty="0"/>
          </a:p>
          <a:p>
            <a:pPr marL="0" lvl="1">
              <a:lnSpc>
                <a:spcPct val="80000"/>
              </a:lnSpc>
              <a:spcBef>
                <a:spcPts val="345"/>
              </a:spcBef>
              <a:buSzPts val="1295"/>
            </a:pPr>
            <a:endParaRPr lang="fr-FR" sz="3947" dirty="0"/>
          </a:p>
          <a:p>
            <a:pPr>
              <a:lnSpc>
                <a:spcPct val="80000"/>
              </a:lnSpc>
              <a:spcBef>
                <a:spcPts val="493"/>
              </a:spcBef>
              <a:buSzPts val="1850"/>
            </a:pPr>
            <a:endParaRPr lang="fr-FR" sz="3947" dirty="0"/>
          </a:p>
          <a:p>
            <a:pPr>
              <a:lnSpc>
                <a:spcPct val="80000"/>
              </a:lnSpc>
              <a:spcBef>
                <a:spcPts val="493"/>
              </a:spcBef>
              <a:buSzPts val="1850"/>
            </a:pPr>
            <a:r>
              <a:rPr lang="fr-FR" sz="3947" dirty="0"/>
              <a:t> </a:t>
            </a:r>
          </a:p>
          <a:p>
            <a:pPr>
              <a:lnSpc>
                <a:spcPct val="80000"/>
              </a:lnSpc>
              <a:spcBef>
                <a:spcPts val="493"/>
              </a:spcBef>
              <a:buSzPts val="1850"/>
            </a:pPr>
            <a:endParaRPr sz="2400" dirty="0"/>
          </a:p>
        </p:txBody>
      </p:sp>
      <p:sp>
        <p:nvSpPr>
          <p:cNvPr id="179" name="Google Shape;179;p2"/>
          <p:cNvSpPr/>
          <p:nvPr/>
        </p:nvSpPr>
        <p:spPr>
          <a:xfrm rot="-2700000">
            <a:off x="-83554" y="226397"/>
            <a:ext cx="583221" cy="583221"/>
          </a:xfrm>
          <a:prstGeom prst="rect">
            <a:avLst/>
          </a:prstGeom>
          <a:solidFill>
            <a:srgbClr val="ABC100"/>
          </a:solidFill>
          <a:ln>
            <a:noFill/>
          </a:ln>
        </p:spPr>
        <p:txBody>
          <a:bodyPr spcFirstLastPara="1" wrap="square" lIns="121900" tIns="60933" rIns="121900" bIns="60933" anchor="ctr" anchorCtr="0">
            <a:noAutofit/>
          </a:bodyPr>
          <a:lstStyle/>
          <a:p>
            <a:pPr algn="ctr">
              <a:buClr>
                <a:srgbClr val="000000"/>
              </a:buClr>
              <a:buSzPts val="1800"/>
            </a:pPr>
            <a:endParaRPr sz="2400">
              <a:solidFill>
                <a:srgbClr val="FFE500"/>
              </a:solidFill>
              <a:latin typeface="Arial"/>
              <a:ea typeface="Arial"/>
              <a:cs typeface="Arial"/>
              <a:sym typeface="Arial"/>
            </a:endParaRPr>
          </a:p>
        </p:txBody>
      </p:sp>
    </p:spTree>
    <p:extLst>
      <p:ext uri="{BB962C8B-B14F-4D97-AF65-F5344CB8AC3E}">
        <p14:creationId xmlns:p14="http://schemas.microsoft.com/office/powerpoint/2010/main" val="3320815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3"/>
                                        </p:tgtEl>
                                        <p:attrNameLst>
                                          <p:attrName>style.visibility</p:attrName>
                                        </p:attrNameLst>
                                      </p:cBhvr>
                                      <p:to>
                                        <p:strVal val="visible"/>
                                      </p:to>
                                    </p:set>
                                    <p:animEffect transition="in" filter="fade">
                                      <p:cBhvr>
                                        <p:cTn id="7" dur="500"/>
                                        <p:tgtEl>
                                          <p:spTgt spid="17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4">
                                            <p:txEl>
                                              <p:pRg st="0" end="0"/>
                                            </p:txEl>
                                          </p:spTgt>
                                        </p:tgtEl>
                                        <p:attrNameLst>
                                          <p:attrName>style.visibility</p:attrName>
                                        </p:attrNameLst>
                                      </p:cBhvr>
                                      <p:to>
                                        <p:strVal val="visible"/>
                                      </p:to>
                                    </p:set>
                                    <p:animEffect transition="in" filter="fade">
                                      <p:cBhvr>
                                        <p:cTn id="12" dur="500"/>
                                        <p:tgtEl>
                                          <p:spTgt spid="17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4">
                                            <p:txEl>
                                              <p:pRg st="1" end="1"/>
                                            </p:txEl>
                                          </p:spTgt>
                                        </p:tgtEl>
                                        <p:attrNameLst>
                                          <p:attrName>style.visibility</p:attrName>
                                        </p:attrNameLst>
                                      </p:cBhvr>
                                      <p:to>
                                        <p:strVal val="visible"/>
                                      </p:to>
                                    </p:set>
                                    <p:animEffect transition="in" filter="fade">
                                      <p:cBhvr>
                                        <p:cTn id="17" dur="500"/>
                                        <p:tgtEl>
                                          <p:spTgt spid="17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4">
                                            <p:txEl>
                                              <p:pRg st="2" end="2"/>
                                            </p:txEl>
                                          </p:spTgt>
                                        </p:tgtEl>
                                        <p:attrNameLst>
                                          <p:attrName>style.visibility</p:attrName>
                                        </p:attrNameLst>
                                      </p:cBhvr>
                                      <p:to>
                                        <p:strVal val="visible"/>
                                      </p:to>
                                    </p:set>
                                    <p:animEffect transition="in" filter="fade">
                                      <p:cBhvr>
                                        <p:cTn id="22" dur="500"/>
                                        <p:tgtEl>
                                          <p:spTgt spid="17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4">
                                            <p:txEl>
                                              <p:pRg st="3" end="3"/>
                                            </p:txEl>
                                          </p:spTgt>
                                        </p:tgtEl>
                                        <p:attrNameLst>
                                          <p:attrName>style.visibility</p:attrName>
                                        </p:attrNameLst>
                                      </p:cBhvr>
                                      <p:to>
                                        <p:strVal val="visible"/>
                                      </p:to>
                                    </p:set>
                                    <p:animEffect transition="in" filter="fade">
                                      <p:cBhvr>
                                        <p:cTn id="27" dur="500"/>
                                        <p:tgtEl>
                                          <p:spTgt spid="17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4">
                                            <p:txEl>
                                              <p:pRg st="4" end="4"/>
                                            </p:txEl>
                                          </p:spTgt>
                                        </p:tgtEl>
                                        <p:attrNameLst>
                                          <p:attrName>style.visibility</p:attrName>
                                        </p:attrNameLst>
                                      </p:cBhvr>
                                      <p:to>
                                        <p:strVal val="visible"/>
                                      </p:to>
                                    </p:set>
                                    <p:animEffect transition="in" filter="fade">
                                      <p:cBhvr>
                                        <p:cTn id="32" dur="500"/>
                                        <p:tgtEl>
                                          <p:spTgt spid="17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74">
                                            <p:txEl>
                                              <p:pRg st="5" end="5"/>
                                            </p:txEl>
                                          </p:spTgt>
                                        </p:tgtEl>
                                        <p:attrNameLst>
                                          <p:attrName>style.visibility</p:attrName>
                                        </p:attrNameLst>
                                      </p:cBhvr>
                                      <p:to>
                                        <p:strVal val="visible"/>
                                      </p:to>
                                    </p:set>
                                    <p:animEffect transition="in" filter="fade">
                                      <p:cBhvr>
                                        <p:cTn id="37" dur="500"/>
                                        <p:tgtEl>
                                          <p:spTgt spid="17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74">
                                            <p:txEl>
                                              <p:pRg st="6" end="6"/>
                                            </p:txEl>
                                          </p:spTgt>
                                        </p:tgtEl>
                                        <p:attrNameLst>
                                          <p:attrName>style.visibility</p:attrName>
                                        </p:attrNameLst>
                                      </p:cBhvr>
                                      <p:to>
                                        <p:strVal val="visible"/>
                                      </p:to>
                                    </p:set>
                                    <p:animEffect transition="in" filter="fade">
                                      <p:cBhvr>
                                        <p:cTn id="42" dur="500"/>
                                        <p:tgtEl>
                                          <p:spTgt spid="174">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74">
                                            <p:txEl>
                                              <p:pRg st="7" end="7"/>
                                            </p:txEl>
                                          </p:spTgt>
                                        </p:tgtEl>
                                        <p:attrNameLst>
                                          <p:attrName>style.visibility</p:attrName>
                                        </p:attrNameLst>
                                      </p:cBhvr>
                                      <p:to>
                                        <p:strVal val="visible"/>
                                      </p:to>
                                    </p:set>
                                    <p:animEffect transition="in" filter="fade">
                                      <p:cBhvr>
                                        <p:cTn id="47" dur="500"/>
                                        <p:tgtEl>
                                          <p:spTgt spid="174">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74">
                                            <p:txEl>
                                              <p:pRg st="8" end="8"/>
                                            </p:txEl>
                                          </p:spTgt>
                                        </p:tgtEl>
                                        <p:attrNameLst>
                                          <p:attrName>style.visibility</p:attrName>
                                        </p:attrNameLst>
                                      </p:cBhvr>
                                      <p:to>
                                        <p:strVal val="visible"/>
                                      </p:to>
                                    </p:set>
                                    <p:animEffect transition="in" filter="fade">
                                      <p:cBhvr>
                                        <p:cTn id="52" dur="500"/>
                                        <p:tgtEl>
                                          <p:spTgt spid="174">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74">
                                            <p:txEl>
                                              <p:pRg st="9" end="9"/>
                                            </p:txEl>
                                          </p:spTgt>
                                        </p:tgtEl>
                                        <p:attrNameLst>
                                          <p:attrName>style.visibility</p:attrName>
                                        </p:attrNameLst>
                                      </p:cBhvr>
                                      <p:to>
                                        <p:strVal val="visible"/>
                                      </p:to>
                                    </p:set>
                                    <p:animEffect transition="in" filter="fade">
                                      <p:cBhvr>
                                        <p:cTn id="57" dur="500"/>
                                        <p:tgtEl>
                                          <p:spTgt spid="174">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74">
                                            <p:txEl>
                                              <p:pRg st="10" end="10"/>
                                            </p:txEl>
                                          </p:spTgt>
                                        </p:tgtEl>
                                        <p:attrNameLst>
                                          <p:attrName>style.visibility</p:attrName>
                                        </p:attrNameLst>
                                      </p:cBhvr>
                                      <p:to>
                                        <p:strVal val="visible"/>
                                      </p:to>
                                    </p:set>
                                    <p:animEffect transition="in" filter="fade">
                                      <p:cBhvr>
                                        <p:cTn id="62" dur="500"/>
                                        <p:tgtEl>
                                          <p:spTgt spid="174">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74">
                                            <p:txEl>
                                              <p:pRg st="11" end="11"/>
                                            </p:txEl>
                                          </p:spTgt>
                                        </p:tgtEl>
                                        <p:attrNameLst>
                                          <p:attrName>style.visibility</p:attrName>
                                        </p:attrNameLst>
                                      </p:cBhvr>
                                      <p:to>
                                        <p:strVal val="visible"/>
                                      </p:to>
                                    </p:set>
                                    <p:animEffect transition="in" filter="fade">
                                      <p:cBhvr>
                                        <p:cTn id="67" dur="500"/>
                                        <p:tgtEl>
                                          <p:spTgt spid="174">
                                            <p:txEl>
                                              <p:pRg st="11" end="1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74">
                                            <p:txEl>
                                              <p:pRg st="12" end="12"/>
                                            </p:txEl>
                                          </p:spTgt>
                                        </p:tgtEl>
                                        <p:attrNameLst>
                                          <p:attrName>style.visibility</p:attrName>
                                        </p:attrNameLst>
                                      </p:cBhvr>
                                      <p:to>
                                        <p:strVal val="visible"/>
                                      </p:to>
                                    </p:set>
                                    <p:animEffect transition="in" filter="fade">
                                      <p:cBhvr>
                                        <p:cTn id="72" dur="500"/>
                                        <p:tgtEl>
                                          <p:spTgt spid="17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
          <p:cNvSpPr txBox="1">
            <a:spLocks noGrp="1"/>
          </p:cNvSpPr>
          <p:nvPr>
            <p:ph type="title"/>
          </p:nvPr>
        </p:nvSpPr>
        <p:spPr>
          <a:xfrm>
            <a:off x="497200" y="290525"/>
            <a:ext cx="10972800" cy="1143200"/>
          </a:xfrm>
          <a:prstGeom prst="rect">
            <a:avLst/>
          </a:prstGeom>
          <a:noFill/>
          <a:ln>
            <a:noFill/>
          </a:ln>
        </p:spPr>
        <p:txBody>
          <a:bodyPr spcFirstLastPara="1" vert="horz" wrap="square" lIns="121900" tIns="60933" rIns="121900" bIns="60933" rtlCol="0" anchor="ctr" anchorCtr="0">
            <a:noAutofit/>
          </a:bodyPr>
          <a:lstStyle/>
          <a:p>
            <a:pPr algn="ctr">
              <a:buClr>
                <a:schemeClr val="dk1"/>
              </a:buClr>
              <a:buSzPts val="4400"/>
            </a:pPr>
            <a:r>
              <a:rPr lang="fr-FR" b="1" dirty="0">
                <a:latin typeface="+mn-lt"/>
              </a:rPr>
              <a:t>Parcours Éducation et Formation</a:t>
            </a:r>
            <a:r>
              <a:rPr lang="fr-FR" dirty="0"/>
              <a:t> </a:t>
            </a:r>
            <a:br>
              <a:rPr lang="fr-FR" u="sng" dirty="0"/>
            </a:br>
            <a:endParaRPr dirty="0"/>
          </a:p>
        </p:txBody>
      </p:sp>
      <p:sp>
        <p:nvSpPr>
          <p:cNvPr id="174" name="Google Shape;174;p2"/>
          <p:cNvSpPr txBox="1">
            <a:spLocks noGrp="1"/>
          </p:cNvSpPr>
          <p:nvPr>
            <p:ph type="body" idx="1"/>
          </p:nvPr>
        </p:nvSpPr>
        <p:spPr>
          <a:xfrm>
            <a:off x="497200" y="967202"/>
            <a:ext cx="11351900" cy="4352000"/>
          </a:xfrm>
          <a:prstGeom prst="rect">
            <a:avLst/>
          </a:prstGeom>
          <a:noFill/>
          <a:ln>
            <a:noFill/>
          </a:ln>
        </p:spPr>
        <p:txBody>
          <a:bodyPr spcFirstLastPara="1" vert="horz" wrap="square" lIns="121900" tIns="60933" rIns="121900" bIns="60933" rtlCol="0" anchor="t" anchorCtr="0">
            <a:noAutofit/>
          </a:bodyPr>
          <a:lstStyle/>
          <a:p>
            <a:pPr marL="152396"/>
            <a:r>
              <a:rPr lang="fr-FR" sz="2000" b="1" dirty="0">
                <a:solidFill>
                  <a:srgbClr val="7030A0"/>
                </a:solidFill>
                <a:latin typeface="+mn-lt"/>
              </a:rPr>
              <a:t>Parcours généraliste qui prépare aux métiers :</a:t>
            </a:r>
          </a:p>
          <a:p>
            <a:pPr marL="342900" indent="-342900">
              <a:buFont typeface="Arial" panose="020B0604020202020204" pitchFamily="34" charset="0"/>
              <a:buChar char="•"/>
            </a:pPr>
            <a:r>
              <a:rPr lang="fr-FR" sz="2000" b="1" dirty="0">
                <a:latin typeface="+mn-lt"/>
              </a:rPr>
              <a:t>de la formation pour adultes</a:t>
            </a:r>
          </a:p>
          <a:p>
            <a:pPr marL="342900" indent="-342900">
              <a:buFont typeface="Arial" panose="020B0604020202020204" pitchFamily="34" charset="0"/>
              <a:buChar char="•"/>
            </a:pPr>
            <a:r>
              <a:rPr lang="fr-FR" sz="2000" b="1" dirty="0">
                <a:latin typeface="+mn-lt"/>
              </a:rPr>
              <a:t>de l’animation</a:t>
            </a:r>
          </a:p>
          <a:p>
            <a:pPr marL="342900" indent="-342900">
              <a:buFont typeface="Arial" panose="020B0604020202020204" pitchFamily="34" charset="0"/>
              <a:buChar char="•"/>
            </a:pPr>
            <a:r>
              <a:rPr lang="fr-FR" sz="2000" b="1" dirty="0">
                <a:latin typeface="+mn-lt"/>
              </a:rPr>
              <a:t>du social et du médico-social …</a:t>
            </a:r>
          </a:p>
          <a:p>
            <a:pPr marL="152396"/>
            <a:endParaRPr lang="fr-FR" sz="800" dirty="0">
              <a:latin typeface="+mn-lt"/>
            </a:endParaRPr>
          </a:p>
          <a:p>
            <a:pPr marL="152396"/>
            <a:r>
              <a:rPr lang="fr-FR" sz="2000" b="1" dirty="0">
                <a:solidFill>
                  <a:srgbClr val="7030A0"/>
                </a:solidFill>
                <a:latin typeface="+mn-lt"/>
              </a:rPr>
              <a:t>Les compétences visées durant les deux années du parcours Education et Formation sont :</a:t>
            </a:r>
            <a:endParaRPr lang="fr-FR" sz="2000" dirty="0">
              <a:solidFill>
                <a:srgbClr val="7030A0"/>
              </a:solidFill>
              <a:latin typeface="+mn-lt"/>
            </a:endParaRPr>
          </a:p>
          <a:p>
            <a:pPr marL="342900" indent="-342900">
              <a:buFont typeface="Arial" panose="020B0604020202020204" pitchFamily="34" charset="0"/>
              <a:buChar char="•"/>
            </a:pPr>
            <a:r>
              <a:rPr lang="fr-FR" sz="2000" b="1" dirty="0">
                <a:latin typeface="+mn-lt"/>
              </a:rPr>
              <a:t>Travailler en équipe</a:t>
            </a:r>
            <a:endParaRPr lang="fr-FR" sz="2000" dirty="0">
              <a:latin typeface="+mn-lt"/>
            </a:endParaRPr>
          </a:p>
          <a:p>
            <a:pPr marL="342900" indent="-342900">
              <a:buFont typeface="Arial" panose="020B0604020202020204" pitchFamily="34" charset="0"/>
              <a:buChar char="•"/>
            </a:pPr>
            <a:r>
              <a:rPr lang="fr-FR" sz="2000" dirty="0">
                <a:latin typeface="+mn-lt"/>
              </a:rPr>
              <a:t>Concevoir et </a:t>
            </a:r>
            <a:r>
              <a:rPr lang="fr-FR" sz="2000" b="1" dirty="0">
                <a:latin typeface="+mn-lt"/>
              </a:rPr>
              <a:t>mettre en œuvre un projet</a:t>
            </a:r>
            <a:r>
              <a:rPr lang="fr-FR" sz="2000" dirty="0">
                <a:latin typeface="+mn-lt"/>
              </a:rPr>
              <a:t>, une action de formation courte</a:t>
            </a:r>
          </a:p>
          <a:p>
            <a:pPr marL="342900" indent="-342900">
              <a:buFont typeface="Arial" panose="020B0604020202020204" pitchFamily="34" charset="0"/>
              <a:buChar char="•"/>
            </a:pPr>
            <a:r>
              <a:rPr lang="fr-FR" sz="2000" b="1" dirty="0">
                <a:latin typeface="+mn-lt"/>
              </a:rPr>
              <a:t>Analyser une expérience</a:t>
            </a:r>
            <a:r>
              <a:rPr lang="fr-FR" sz="2000" dirty="0">
                <a:latin typeface="+mn-lt"/>
              </a:rPr>
              <a:t> vécue et proposer des axes d’amélioration</a:t>
            </a:r>
          </a:p>
          <a:p>
            <a:pPr marL="342900" indent="-342900">
              <a:buFont typeface="Arial" panose="020B0604020202020204" pitchFamily="34" charset="0"/>
              <a:buChar char="•"/>
            </a:pPr>
            <a:r>
              <a:rPr lang="fr-FR" sz="2000" dirty="0">
                <a:latin typeface="+mn-lt"/>
              </a:rPr>
              <a:t>Identifier et situer les </a:t>
            </a:r>
            <a:r>
              <a:rPr lang="fr-FR" sz="2000" b="1" dirty="0">
                <a:latin typeface="+mn-lt"/>
              </a:rPr>
              <a:t>champs professionnels</a:t>
            </a:r>
            <a:r>
              <a:rPr lang="fr-FR" sz="2000" dirty="0">
                <a:latin typeface="+mn-lt"/>
              </a:rPr>
              <a:t> potentiellement en relation avec les acquis de la mention ainsi que les parcours possibles pour y accéder</a:t>
            </a:r>
          </a:p>
          <a:p>
            <a:pPr marL="342900" indent="-342900">
              <a:buFont typeface="Arial" panose="020B0604020202020204" pitchFamily="34" charset="0"/>
              <a:buChar char="•"/>
            </a:pPr>
            <a:r>
              <a:rPr lang="fr-FR" sz="2000" dirty="0">
                <a:latin typeface="+mn-lt"/>
              </a:rPr>
              <a:t>Caractériser et </a:t>
            </a:r>
            <a:r>
              <a:rPr lang="fr-FR" sz="2000" b="1" dirty="0">
                <a:latin typeface="+mn-lt"/>
              </a:rPr>
              <a:t>valoriser son identité</a:t>
            </a:r>
            <a:r>
              <a:rPr lang="fr-FR" sz="2000" dirty="0">
                <a:latin typeface="+mn-lt"/>
              </a:rPr>
              <a:t>, ses </a:t>
            </a:r>
            <a:r>
              <a:rPr lang="fr-FR" sz="2000" b="1" dirty="0">
                <a:latin typeface="+mn-lt"/>
              </a:rPr>
              <a:t>compétences</a:t>
            </a:r>
            <a:r>
              <a:rPr lang="fr-FR" sz="2000" dirty="0">
                <a:latin typeface="+mn-lt"/>
              </a:rPr>
              <a:t> et son </a:t>
            </a:r>
            <a:r>
              <a:rPr lang="fr-FR" sz="2000" b="1" dirty="0">
                <a:latin typeface="+mn-lt"/>
              </a:rPr>
              <a:t>projet professionnel </a:t>
            </a:r>
            <a:r>
              <a:rPr lang="fr-FR" sz="2000" dirty="0">
                <a:latin typeface="+mn-lt"/>
              </a:rPr>
              <a:t>en fonction d’un contexte</a:t>
            </a:r>
          </a:p>
          <a:p>
            <a:pPr marL="342900" indent="-342900">
              <a:buFont typeface="Arial" panose="020B0604020202020204" pitchFamily="34" charset="0"/>
              <a:buChar char="•"/>
            </a:pPr>
            <a:r>
              <a:rPr lang="fr-FR" sz="2000" dirty="0">
                <a:latin typeface="+mn-lt"/>
              </a:rPr>
              <a:t>Identifier le </a:t>
            </a:r>
            <a:r>
              <a:rPr lang="fr-FR" sz="2000" b="1" dirty="0">
                <a:latin typeface="+mn-lt"/>
              </a:rPr>
              <a:t>processus de production</a:t>
            </a:r>
            <a:r>
              <a:rPr lang="fr-FR" sz="2000" dirty="0">
                <a:latin typeface="+mn-lt"/>
              </a:rPr>
              <a:t>, de </a:t>
            </a:r>
            <a:r>
              <a:rPr lang="fr-FR" sz="2000" b="1" dirty="0">
                <a:latin typeface="+mn-lt"/>
              </a:rPr>
              <a:t>diffusion</a:t>
            </a:r>
            <a:r>
              <a:rPr lang="fr-FR" sz="2000" dirty="0">
                <a:latin typeface="+mn-lt"/>
              </a:rPr>
              <a:t> et de </a:t>
            </a:r>
            <a:r>
              <a:rPr lang="fr-FR" sz="2000" b="1" dirty="0">
                <a:latin typeface="+mn-lt"/>
              </a:rPr>
              <a:t>valorisation</a:t>
            </a:r>
            <a:r>
              <a:rPr lang="fr-FR" sz="2000" dirty="0">
                <a:latin typeface="+mn-lt"/>
              </a:rPr>
              <a:t> des savoirs.</a:t>
            </a:r>
          </a:p>
          <a:p>
            <a:pPr marL="1066773" lvl="2">
              <a:lnSpc>
                <a:spcPct val="80000"/>
              </a:lnSpc>
              <a:spcBef>
                <a:spcPts val="345"/>
              </a:spcBef>
              <a:buSzPts val="1295"/>
              <a:buAutoNum type="arabicPeriod"/>
            </a:pPr>
            <a:endParaRPr lang="fr-FR" sz="1867" dirty="0"/>
          </a:p>
          <a:p>
            <a:pPr marL="1066773" lvl="2">
              <a:lnSpc>
                <a:spcPct val="80000"/>
              </a:lnSpc>
              <a:spcBef>
                <a:spcPts val="345"/>
              </a:spcBef>
              <a:buSzPts val="1295"/>
              <a:buAutoNum type="arabicPeriod"/>
            </a:pPr>
            <a:endParaRPr lang="fr-FR" sz="1867" dirty="0"/>
          </a:p>
          <a:p>
            <a:pPr marL="0" lvl="1">
              <a:lnSpc>
                <a:spcPct val="80000"/>
              </a:lnSpc>
              <a:spcBef>
                <a:spcPts val="345"/>
              </a:spcBef>
              <a:buSzPts val="1295"/>
            </a:pPr>
            <a:endParaRPr lang="fr-FR" sz="3947" dirty="0"/>
          </a:p>
          <a:p>
            <a:pPr>
              <a:lnSpc>
                <a:spcPct val="80000"/>
              </a:lnSpc>
              <a:spcBef>
                <a:spcPts val="493"/>
              </a:spcBef>
              <a:buSzPts val="1850"/>
            </a:pPr>
            <a:endParaRPr lang="fr-FR" sz="3947" dirty="0"/>
          </a:p>
          <a:p>
            <a:pPr>
              <a:lnSpc>
                <a:spcPct val="80000"/>
              </a:lnSpc>
              <a:spcBef>
                <a:spcPts val="493"/>
              </a:spcBef>
              <a:buSzPts val="1850"/>
            </a:pPr>
            <a:r>
              <a:rPr lang="fr-FR" sz="3947" dirty="0"/>
              <a:t> </a:t>
            </a:r>
          </a:p>
          <a:p>
            <a:pPr>
              <a:lnSpc>
                <a:spcPct val="80000"/>
              </a:lnSpc>
              <a:spcBef>
                <a:spcPts val="493"/>
              </a:spcBef>
              <a:buSzPts val="1850"/>
            </a:pPr>
            <a:endParaRPr sz="2400" dirty="0"/>
          </a:p>
        </p:txBody>
      </p:sp>
      <p:sp>
        <p:nvSpPr>
          <p:cNvPr id="179" name="Google Shape;179;p2"/>
          <p:cNvSpPr/>
          <p:nvPr/>
        </p:nvSpPr>
        <p:spPr>
          <a:xfrm rot="-2700000">
            <a:off x="-83554" y="263191"/>
            <a:ext cx="583221" cy="583221"/>
          </a:xfrm>
          <a:prstGeom prst="rect">
            <a:avLst/>
          </a:prstGeom>
          <a:solidFill>
            <a:srgbClr val="ABC100"/>
          </a:solidFill>
          <a:ln>
            <a:noFill/>
          </a:ln>
        </p:spPr>
        <p:txBody>
          <a:bodyPr spcFirstLastPara="1" wrap="square" lIns="121900" tIns="60933" rIns="121900" bIns="60933" anchor="ctr" anchorCtr="0">
            <a:noAutofit/>
          </a:bodyPr>
          <a:lstStyle/>
          <a:p>
            <a:pPr algn="ctr">
              <a:buClr>
                <a:srgbClr val="000000"/>
              </a:buClr>
              <a:buSzPts val="1800"/>
            </a:pPr>
            <a:endParaRPr sz="2400">
              <a:solidFill>
                <a:srgbClr val="FFE500"/>
              </a:solidFill>
              <a:latin typeface="Arial"/>
              <a:ea typeface="Arial"/>
              <a:cs typeface="Arial"/>
              <a:sym typeface="Arial"/>
            </a:endParaRPr>
          </a:p>
        </p:txBody>
      </p:sp>
    </p:spTree>
    <p:extLst>
      <p:ext uri="{BB962C8B-B14F-4D97-AF65-F5344CB8AC3E}">
        <p14:creationId xmlns:p14="http://schemas.microsoft.com/office/powerpoint/2010/main" val="2642951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3"/>
                                        </p:tgtEl>
                                        <p:attrNameLst>
                                          <p:attrName>style.visibility</p:attrName>
                                        </p:attrNameLst>
                                      </p:cBhvr>
                                      <p:to>
                                        <p:strVal val="visible"/>
                                      </p:to>
                                    </p:set>
                                    <p:animEffect transition="in" filter="fade">
                                      <p:cBhvr>
                                        <p:cTn id="7" dur="500"/>
                                        <p:tgtEl>
                                          <p:spTgt spid="17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4">
                                            <p:txEl>
                                              <p:pRg st="0" end="0"/>
                                            </p:txEl>
                                          </p:spTgt>
                                        </p:tgtEl>
                                        <p:attrNameLst>
                                          <p:attrName>style.visibility</p:attrName>
                                        </p:attrNameLst>
                                      </p:cBhvr>
                                      <p:to>
                                        <p:strVal val="visible"/>
                                      </p:to>
                                    </p:set>
                                    <p:animEffect transition="in" filter="fade">
                                      <p:cBhvr>
                                        <p:cTn id="12" dur="500"/>
                                        <p:tgtEl>
                                          <p:spTgt spid="17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4">
                                            <p:txEl>
                                              <p:pRg st="1" end="1"/>
                                            </p:txEl>
                                          </p:spTgt>
                                        </p:tgtEl>
                                        <p:attrNameLst>
                                          <p:attrName>style.visibility</p:attrName>
                                        </p:attrNameLst>
                                      </p:cBhvr>
                                      <p:to>
                                        <p:strVal val="visible"/>
                                      </p:to>
                                    </p:set>
                                    <p:animEffect transition="in" filter="fade">
                                      <p:cBhvr>
                                        <p:cTn id="17" dur="500"/>
                                        <p:tgtEl>
                                          <p:spTgt spid="17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4">
                                            <p:txEl>
                                              <p:pRg st="2" end="2"/>
                                            </p:txEl>
                                          </p:spTgt>
                                        </p:tgtEl>
                                        <p:attrNameLst>
                                          <p:attrName>style.visibility</p:attrName>
                                        </p:attrNameLst>
                                      </p:cBhvr>
                                      <p:to>
                                        <p:strVal val="visible"/>
                                      </p:to>
                                    </p:set>
                                    <p:animEffect transition="in" filter="fade">
                                      <p:cBhvr>
                                        <p:cTn id="22" dur="500"/>
                                        <p:tgtEl>
                                          <p:spTgt spid="17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4">
                                            <p:txEl>
                                              <p:pRg st="3" end="3"/>
                                            </p:txEl>
                                          </p:spTgt>
                                        </p:tgtEl>
                                        <p:attrNameLst>
                                          <p:attrName>style.visibility</p:attrName>
                                        </p:attrNameLst>
                                      </p:cBhvr>
                                      <p:to>
                                        <p:strVal val="visible"/>
                                      </p:to>
                                    </p:set>
                                    <p:animEffect transition="in" filter="fade">
                                      <p:cBhvr>
                                        <p:cTn id="27" dur="500"/>
                                        <p:tgtEl>
                                          <p:spTgt spid="17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4">
                                            <p:txEl>
                                              <p:pRg st="5" end="5"/>
                                            </p:txEl>
                                          </p:spTgt>
                                        </p:tgtEl>
                                        <p:attrNameLst>
                                          <p:attrName>style.visibility</p:attrName>
                                        </p:attrNameLst>
                                      </p:cBhvr>
                                      <p:to>
                                        <p:strVal val="visible"/>
                                      </p:to>
                                    </p:set>
                                    <p:animEffect transition="in" filter="fade">
                                      <p:cBhvr>
                                        <p:cTn id="32" dur="500"/>
                                        <p:tgtEl>
                                          <p:spTgt spid="17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74">
                                            <p:txEl>
                                              <p:pRg st="6" end="6"/>
                                            </p:txEl>
                                          </p:spTgt>
                                        </p:tgtEl>
                                        <p:attrNameLst>
                                          <p:attrName>style.visibility</p:attrName>
                                        </p:attrNameLst>
                                      </p:cBhvr>
                                      <p:to>
                                        <p:strVal val="visible"/>
                                      </p:to>
                                    </p:set>
                                    <p:animEffect transition="in" filter="fade">
                                      <p:cBhvr>
                                        <p:cTn id="37" dur="500"/>
                                        <p:tgtEl>
                                          <p:spTgt spid="17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74">
                                            <p:txEl>
                                              <p:pRg st="7" end="7"/>
                                            </p:txEl>
                                          </p:spTgt>
                                        </p:tgtEl>
                                        <p:attrNameLst>
                                          <p:attrName>style.visibility</p:attrName>
                                        </p:attrNameLst>
                                      </p:cBhvr>
                                      <p:to>
                                        <p:strVal val="visible"/>
                                      </p:to>
                                    </p:set>
                                    <p:animEffect transition="in" filter="fade">
                                      <p:cBhvr>
                                        <p:cTn id="42" dur="500"/>
                                        <p:tgtEl>
                                          <p:spTgt spid="17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74">
                                            <p:txEl>
                                              <p:pRg st="8" end="8"/>
                                            </p:txEl>
                                          </p:spTgt>
                                        </p:tgtEl>
                                        <p:attrNameLst>
                                          <p:attrName>style.visibility</p:attrName>
                                        </p:attrNameLst>
                                      </p:cBhvr>
                                      <p:to>
                                        <p:strVal val="visible"/>
                                      </p:to>
                                    </p:set>
                                    <p:animEffect transition="in" filter="fade">
                                      <p:cBhvr>
                                        <p:cTn id="47" dur="500"/>
                                        <p:tgtEl>
                                          <p:spTgt spid="17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74">
                                            <p:txEl>
                                              <p:pRg st="9" end="9"/>
                                            </p:txEl>
                                          </p:spTgt>
                                        </p:tgtEl>
                                        <p:attrNameLst>
                                          <p:attrName>style.visibility</p:attrName>
                                        </p:attrNameLst>
                                      </p:cBhvr>
                                      <p:to>
                                        <p:strVal val="visible"/>
                                      </p:to>
                                    </p:set>
                                    <p:animEffect transition="in" filter="fade">
                                      <p:cBhvr>
                                        <p:cTn id="52" dur="500"/>
                                        <p:tgtEl>
                                          <p:spTgt spid="174">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74">
                                            <p:txEl>
                                              <p:pRg st="10" end="10"/>
                                            </p:txEl>
                                          </p:spTgt>
                                        </p:tgtEl>
                                        <p:attrNameLst>
                                          <p:attrName>style.visibility</p:attrName>
                                        </p:attrNameLst>
                                      </p:cBhvr>
                                      <p:to>
                                        <p:strVal val="visible"/>
                                      </p:to>
                                    </p:set>
                                    <p:animEffect transition="in" filter="fade">
                                      <p:cBhvr>
                                        <p:cTn id="57" dur="500"/>
                                        <p:tgtEl>
                                          <p:spTgt spid="174">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74">
                                            <p:txEl>
                                              <p:pRg st="11" end="11"/>
                                            </p:txEl>
                                          </p:spTgt>
                                        </p:tgtEl>
                                        <p:attrNameLst>
                                          <p:attrName>style.visibility</p:attrName>
                                        </p:attrNameLst>
                                      </p:cBhvr>
                                      <p:to>
                                        <p:strVal val="visible"/>
                                      </p:to>
                                    </p:set>
                                    <p:animEffect transition="in" filter="fade">
                                      <p:cBhvr>
                                        <p:cTn id="62" dur="500"/>
                                        <p:tgtEl>
                                          <p:spTgt spid="17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
          <p:cNvSpPr txBox="1">
            <a:spLocks noGrp="1"/>
          </p:cNvSpPr>
          <p:nvPr>
            <p:ph type="title"/>
          </p:nvPr>
        </p:nvSpPr>
        <p:spPr>
          <a:xfrm>
            <a:off x="478149" y="292472"/>
            <a:ext cx="10972800" cy="1143200"/>
          </a:xfrm>
          <a:prstGeom prst="rect">
            <a:avLst/>
          </a:prstGeom>
          <a:noFill/>
          <a:ln>
            <a:noFill/>
          </a:ln>
        </p:spPr>
        <p:txBody>
          <a:bodyPr spcFirstLastPara="1" vert="horz" wrap="square" lIns="121900" tIns="60933" rIns="121900" bIns="60933" rtlCol="0" anchor="ctr" anchorCtr="0">
            <a:noAutofit/>
          </a:bodyPr>
          <a:lstStyle/>
          <a:p>
            <a:pPr algn="ctr">
              <a:buClr>
                <a:schemeClr val="dk1"/>
              </a:buClr>
              <a:buSzPts val="4400"/>
            </a:pPr>
            <a:r>
              <a:rPr lang="fr-FR" b="1" dirty="0">
                <a:latin typeface="+mn-lt"/>
              </a:rPr>
              <a:t>Parcours PPPE </a:t>
            </a:r>
            <a:br>
              <a:rPr lang="fr-FR" sz="3733" b="1" dirty="0">
                <a:latin typeface="+mn-lt"/>
              </a:rPr>
            </a:br>
            <a:r>
              <a:rPr lang="fr-FR" sz="2400" b="1" dirty="0">
                <a:latin typeface="+mn-lt"/>
              </a:rPr>
              <a:t>(PARCOURS PRÉPARATOIRE AU PROFESSORAT DES ÉCOLES)</a:t>
            </a:r>
            <a:br>
              <a:rPr lang="fr-FR" sz="2400" b="1" u="sng" dirty="0">
                <a:latin typeface="+mn-lt"/>
              </a:rPr>
            </a:br>
            <a:endParaRPr sz="3733" b="1" dirty="0">
              <a:latin typeface="+mn-lt"/>
            </a:endParaRPr>
          </a:p>
        </p:txBody>
      </p:sp>
      <p:sp>
        <p:nvSpPr>
          <p:cNvPr id="174" name="Google Shape;174;p2"/>
          <p:cNvSpPr txBox="1">
            <a:spLocks noGrp="1"/>
          </p:cNvSpPr>
          <p:nvPr>
            <p:ph type="body" idx="1"/>
          </p:nvPr>
        </p:nvSpPr>
        <p:spPr>
          <a:xfrm>
            <a:off x="333377" y="1281398"/>
            <a:ext cx="11525249" cy="4352000"/>
          </a:xfrm>
          <a:prstGeom prst="rect">
            <a:avLst/>
          </a:prstGeom>
          <a:noFill/>
          <a:ln>
            <a:noFill/>
          </a:ln>
        </p:spPr>
        <p:txBody>
          <a:bodyPr spcFirstLastPara="1" vert="horz" wrap="square" lIns="121900" tIns="60933" rIns="121900" bIns="60933" rtlCol="0" anchor="t" anchorCtr="0">
            <a:noAutofit/>
          </a:bodyPr>
          <a:lstStyle/>
          <a:p>
            <a:pPr marL="152396"/>
            <a:r>
              <a:rPr lang="fr-FR" sz="2000" b="1" dirty="0">
                <a:solidFill>
                  <a:srgbClr val="7030A0"/>
                </a:solidFill>
                <a:latin typeface="+mn-lt"/>
              </a:rPr>
              <a:t>Parcours généraliste qui prépare aux métiers de Professeur des Ecoles en classe bilingue Français- Breton</a:t>
            </a:r>
          </a:p>
          <a:p>
            <a:pPr marL="152396"/>
            <a:endParaRPr lang="fr-FR" sz="600" dirty="0">
              <a:latin typeface="+mn-lt"/>
            </a:endParaRPr>
          </a:p>
          <a:p>
            <a:pPr marL="342900" indent="-342900" algn="just">
              <a:buFont typeface="Arial" panose="020B0604020202020204" pitchFamily="34" charset="0"/>
              <a:buChar char="•"/>
            </a:pPr>
            <a:r>
              <a:rPr lang="fr-FR" sz="1900" dirty="0">
                <a:latin typeface="+mn-lt"/>
              </a:rPr>
              <a:t>Avec le </a:t>
            </a:r>
            <a:r>
              <a:rPr lang="fr-FR" sz="1900" b="1" dirty="0">
                <a:latin typeface="+mn-lt"/>
              </a:rPr>
              <a:t>Parcours Préparatoire au Professorat des Écoles (PPPE)</a:t>
            </a:r>
            <a:r>
              <a:rPr lang="fr-FR" sz="1900" dirty="0">
                <a:latin typeface="+mn-lt"/>
              </a:rPr>
              <a:t> alternant cours dispensés au lycée et à l’université, vous approfondissez après le baccalauréat votre culture générale et la maîtrise des matières nécessaires au métier de professeur des écoles bilingue, tout </a:t>
            </a:r>
            <a:r>
              <a:rPr lang="fr-FR" sz="1900" b="1" dirty="0">
                <a:latin typeface="+mn-lt"/>
              </a:rPr>
              <a:t>en préparant une licence de Sciences de l'Éducation</a:t>
            </a:r>
            <a:r>
              <a:rPr lang="fr-FR" sz="1900" dirty="0">
                <a:latin typeface="+mn-lt"/>
              </a:rPr>
              <a:t>.</a:t>
            </a:r>
          </a:p>
          <a:p>
            <a:pPr marL="342900" indent="-342900" algn="just">
              <a:buFont typeface="Arial" panose="020B0604020202020204" pitchFamily="34" charset="0"/>
              <a:buChar char="•"/>
            </a:pPr>
            <a:r>
              <a:rPr lang="fr-FR" sz="1900" dirty="0">
                <a:latin typeface="+mn-lt"/>
              </a:rPr>
              <a:t>Vous avez également l’opportunité de découvrir le métier grâce à des </a:t>
            </a:r>
            <a:r>
              <a:rPr lang="fr-FR" sz="1900" b="1" dirty="0">
                <a:latin typeface="+mn-lt"/>
              </a:rPr>
              <a:t>stages d’observation et de pratique accompagnée</a:t>
            </a:r>
            <a:r>
              <a:rPr lang="fr-FR" sz="1900" dirty="0">
                <a:latin typeface="+mn-lt"/>
              </a:rPr>
              <a:t> </a:t>
            </a:r>
            <a:r>
              <a:rPr lang="fr-FR" sz="1900" b="1" dirty="0">
                <a:latin typeface="+mn-lt"/>
              </a:rPr>
              <a:t>à l’école primaire</a:t>
            </a:r>
            <a:r>
              <a:rPr lang="fr-FR" sz="1900" dirty="0">
                <a:latin typeface="+mn-lt"/>
              </a:rPr>
              <a:t> en L1 et L2. Vous aurez aussi une expériences à l'étranger avec un </a:t>
            </a:r>
            <a:r>
              <a:rPr lang="fr-FR" sz="1900" b="1" dirty="0">
                <a:latin typeface="+mn-lt"/>
              </a:rPr>
              <a:t>stage de mobilité internationale</a:t>
            </a:r>
            <a:r>
              <a:rPr lang="fr-FR" sz="1900" dirty="0">
                <a:latin typeface="+mn-lt"/>
              </a:rPr>
              <a:t> en L3.</a:t>
            </a:r>
          </a:p>
          <a:p>
            <a:pPr marL="342900" indent="-342900" algn="just">
              <a:buFont typeface="Arial" panose="020B0604020202020204" pitchFamily="34" charset="0"/>
              <a:buChar char="•"/>
            </a:pPr>
            <a:r>
              <a:rPr lang="fr-FR" sz="1900" dirty="0">
                <a:latin typeface="+mn-lt"/>
              </a:rPr>
              <a:t>Vous pouvez ensuite poursuivre vers le </a:t>
            </a:r>
            <a:r>
              <a:rPr lang="fr-FR" sz="1900" b="1" dirty="0">
                <a:latin typeface="+mn-lt"/>
              </a:rPr>
              <a:t>master MEEF</a:t>
            </a:r>
            <a:r>
              <a:rPr lang="fr-FR" sz="1900" dirty="0">
                <a:latin typeface="+mn-lt"/>
              </a:rPr>
              <a:t> mention premier degré bilingue français - breton pour finaliser votre formation et présenter le concours.</a:t>
            </a:r>
          </a:p>
          <a:p>
            <a:pPr marL="342900" indent="-342900" algn="just">
              <a:buFont typeface="Arial" panose="020B0604020202020204" pitchFamily="34" charset="0"/>
              <a:buChar char="•"/>
            </a:pPr>
            <a:r>
              <a:rPr lang="fr-FR" sz="1900" dirty="0">
                <a:latin typeface="+mn-lt"/>
              </a:rPr>
              <a:t>Le </a:t>
            </a:r>
            <a:r>
              <a:rPr lang="fr-FR" sz="1900" b="1" dirty="0">
                <a:latin typeface="+mn-lt"/>
              </a:rPr>
              <a:t>PPPE breton est proposé à Brest</a:t>
            </a:r>
            <a:r>
              <a:rPr lang="fr-FR" sz="1900" dirty="0">
                <a:latin typeface="+mn-lt"/>
              </a:rPr>
              <a:t> (Lycée de l'Iroise et Faculté des Sciences du Sport et de l'Éducation). L'objectif de ce parcours est de préparer des étudiants à poursuivre vers le métier de professeur des écoles en classe bilingue français-breton.</a:t>
            </a:r>
          </a:p>
          <a:p>
            <a:pPr marL="342900" indent="-342900" algn="just">
              <a:buFont typeface="Arial" panose="020B0604020202020204" pitchFamily="34" charset="0"/>
              <a:buChar char="•"/>
            </a:pPr>
            <a:r>
              <a:rPr lang="fr-FR" sz="1900" dirty="0">
                <a:latin typeface="+mn-lt"/>
              </a:rPr>
              <a:t>Il s'adresse cependant à tous les lycéennes et lycéens qu'elles et ils soient </a:t>
            </a:r>
            <a:r>
              <a:rPr lang="fr-FR" sz="1900" b="1" dirty="0">
                <a:latin typeface="+mn-lt"/>
              </a:rPr>
              <a:t>monolingue</a:t>
            </a:r>
            <a:r>
              <a:rPr lang="fr-FR" sz="1900" dirty="0">
                <a:latin typeface="+mn-lt"/>
              </a:rPr>
              <a:t> ou </a:t>
            </a:r>
            <a:r>
              <a:rPr lang="fr-FR" sz="1900" b="1" dirty="0">
                <a:latin typeface="+mn-lt"/>
              </a:rPr>
              <a:t>bilingue</a:t>
            </a:r>
            <a:r>
              <a:rPr lang="fr-FR" sz="1900" dirty="0">
                <a:latin typeface="+mn-lt"/>
              </a:rPr>
              <a:t>. Ce cursus vous permettra aussi d'obtenir une licence de Sciences de l'Éducation</a:t>
            </a:r>
          </a:p>
          <a:p>
            <a:pPr marL="1066773" lvl="2">
              <a:lnSpc>
                <a:spcPct val="80000"/>
              </a:lnSpc>
              <a:spcBef>
                <a:spcPts val="345"/>
              </a:spcBef>
              <a:buSzPts val="1295"/>
              <a:buAutoNum type="arabicPeriod"/>
            </a:pPr>
            <a:endParaRPr lang="fr-FR" sz="1867" dirty="0"/>
          </a:p>
          <a:p>
            <a:pPr marL="1066773" lvl="2">
              <a:lnSpc>
                <a:spcPct val="80000"/>
              </a:lnSpc>
              <a:spcBef>
                <a:spcPts val="345"/>
              </a:spcBef>
              <a:buSzPts val="1295"/>
              <a:buAutoNum type="arabicPeriod"/>
            </a:pPr>
            <a:endParaRPr lang="fr-FR" sz="1867" dirty="0"/>
          </a:p>
          <a:p>
            <a:pPr marL="0" lvl="1">
              <a:lnSpc>
                <a:spcPct val="80000"/>
              </a:lnSpc>
              <a:spcBef>
                <a:spcPts val="345"/>
              </a:spcBef>
              <a:buSzPts val="1295"/>
            </a:pPr>
            <a:endParaRPr lang="fr-FR" sz="3947" dirty="0"/>
          </a:p>
          <a:p>
            <a:pPr>
              <a:lnSpc>
                <a:spcPct val="80000"/>
              </a:lnSpc>
              <a:spcBef>
                <a:spcPts val="493"/>
              </a:spcBef>
              <a:buSzPts val="1850"/>
            </a:pPr>
            <a:endParaRPr lang="fr-FR" sz="3947" dirty="0"/>
          </a:p>
          <a:p>
            <a:pPr>
              <a:lnSpc>
                <a:spcPct val="80000"/>
              </a:lnSpc>
              <a:spcBef>
                <a:spcPts val="493"/>
              </a:spcBef>
              <a:buSzPts val="1850"/>
            </a:pPr>
            <a:r>
              <a:rPr lang="fr-FR" sz="3947" dirty="0"/>
              <a:t> </a:t>
            </a:r>
          </a:p>
          <a:p>
            <a:pPr>
              <a:lnSpc>
                <a:spcPct val="80000"/>
              </a:lnSpc>
              <a:spcBef>
                <a:spcPts val="493"/>
              </a:spcBef>
              <a:buSzPts val="1850"/>
            </a:pPr>
            <a:endParaRPr sz="2400" dirty="0"/>
          </a:p>
        </p:txBody>
      </p:sp>
      <p:sp>
        <p:nvSpPr>
          <p:cNvPr id="179" name="Google Shape;179;p2"/>
          <p:cNvSpPr/>
          <p:nvPr/>
        </p:nvSpPr>
        <p:spPr>
          <a:xfrm rot="-2700000">
            <a:off x="-83553" y="314142"/>
            <a:ext cx="583221" cy="583221"/>
          </a:xfrm>
          <a:prstGeom prst="rect">
            <a:avLst/>
          </a:prstGeom>
          <a:solidFill>
            <a:srgbClr val="ABC100"/>
          </a:solidFill>
          <a:ln>
            <a:noFill/>
          </a:ln>
        </p:spPr>
        <p:txBody>
          <a:bodyPr spcFirstLastPara="1" wrap="square" lIns="121900" tIns="60933" rIns="121900" bIns="60933" anchor="ctr" anchorCtr="0">
            <a:noAutofit/>
          </a:bodyPr>
          <a:lstStyle/>
          <a:p>
            <a:pPr algn="ctr">
              <a:buClr>
                <a:srgbClr val="000000"/>
              </a:buClr>
              <a:buSzPts val="1800"/>
            </a:pPr>
            <a:endParaRPr sz="2400">
              <a:solidFill>
                <a:srgbClr val="FFE500"/>
              </a:solidFill>
              <a:latin typeface="Arial"/>
              <a:ea typeface="Arial"/>
              <a:cs typeface="Arial"/>
              <a:sym typeface="Arial"/>
            </a:endParaRPr>
          </a:p>
        </p:txBody>
      </p:sp>
    </p:spTree>
    <p:extLst>
      <p:ext uri="{BB962C8B-B14F-4D97-AF65-F5344CB8AC3E}">
        <p14:creationId xmlns:p14="http://schemas.microsoft.com/office/powerpoint/2010/main" val="2552477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3"/>
                                        </p:tgtEl>
                                        <p:attrNameLst>
                                          <p:attrName>style.visibility</p:attrName>
                                        </p:attrNameLst>
                                      </p:cBhvr>
                                      <p:to>
                                        <p:strVal val="visible"/>
                                      </p:to>
                                    </p:set>
                                    <p:animEffect transition="in" filter="fade">
                                      <p:cBhvr>
                                        <p:cTn id="7" dur="500"/>
                                        <p:tgtEl>
                                          <p:spTgt spid="17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4">
                                            <p:txEl>
                                              <p:pRg st="0" end="0"/>
                                            </p:txEl>
                                          </p:spTgt>
                                        </p:tgtEl>
                                        <p:attrNameLst>
                                          <p:attrName>style.visibility</p:attrName>
                                        </p:attrNameLst>
                                      </p:cBhvr>
                                      <p:to>
                                        <p:strVal val="visible"/>
                                      </p:to>
                                    </p:set>
                                    <p:animEffect transition="in" filter="fade">
                                      <p:cBhvr>
                                        <p:cTn id="12" dur="500"/>
                                        <p:tgtEl>
                                          <p:spTgt spid="17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4">
                                            <p:txEl>
                                              <p:pRg st="2" end="2"/>
                                            </p:txEl>
                                          </p:spTgt>
                                        </p:tgtEl>
                                        <p:attrNameLst>
                                          <p:attrName>style.visibility</p:attrName>
                                        </p:attrNameLst>
                                      </p:cBhvr>
                                      <p:to>
                                        <p:strVal val="visible"/>
                                      </p:to>
                                    </p:set>
                                    <p:animEffect transition="in" filter="fade">
                                      <p:cBhvr>
                                        <p:cTn id="17" dur="500"/>
                                        <p:tgtEl>
                                          <p:spTgt spid="17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4">
                                            <p:txEl>
                                              <p:pRg st="3" end="3"/>
                                            </p:txEl>
                                          </p:spTgt>
                                        </p:tgtEl>
                                        <p:attrNameLst>
                                          <p:attrName>style.visibility</p:attrName>
                                        </p:attrNameLst>
                                      </p:cBhvr>
                                      <p:to>
                                        <p:strVal val="visible"/>
                                      </p:to>
                                    </p:set>
                                    <p:animEffect transition="in" filter="fade">
                                      <p:cBhvr>
                                        <p:cTn id="22" dur="500"/>
                                        <p:tgtEl>
                                          <p:spTgt spid="17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4">
                                            <p:txEl>
                                              <p:pRg st="4" end="4"/>
                                            </p:txEl>
                                          </p:spTgt>
                                        </p:tgtEl>
                                        <p:attrNameLst>
                                          <p:attrName>style.visibility</p:attrName>
                                        </p:attrNameLst>
                                      </p:cBhvr>
                                      <p:to>
                                        <p:strVal val="visible"/>
                                      </p:to>
                                    </p:set>
                                    <p:animEffect transition="in" filter="fade">
                                      <p:cBhvr>
                                        <p:cTn id="27" dur="500"/>
                                        <p:tgtEl>
                                          <p:spTgt spid="17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4">
                                            <p:txEl>
                                              <p:pRg st="5" end="5"/>
                                            </p:txEl>
                                          </p:spTgt>
                                        </p:tgtEl>
                                        <p:attrNameLst>
                                          <p:attrName>style.visibility</p:attrName>
                                        </p:attrNameLst>
                                      </p:cBhvr>
                                      <p:to>
                                        <p:strVal val="visible"/>
                                      </p:to>
                                    </p:set>
                                    <p:animEffect transition="in" filter="fade">
                                      <p:cBhvr>
                                        <p:cTn id="32" dur="500"/>
                                        <p:tgtEl>
                                          <p:spTgt spid="17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74">
                                            <p:txEl>
                                              <p:pRg st="6" end="6"/>
                                            </p:txEl>
                                          </p:spTgt>
                                        </p:tgtEl>
                                        <p:attrNameLst>
                                          <p:attrName>style.visibility</p:attrName>
                                        </p:attrNameLst>
                                      </p:cBhvr>
                                      <p:to>
                                        <p:strVal val="visible"/>
                                      </p:to>
                                    </p:set>
                                    <p:animEffect transition="in" filter="fade">
                                      <p:cBhvr>
                                        <p:cTn id="37" dur="500"/>
                                        <p:tgtEl>
                                          <p:spTgt spid="17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2" name="Google Shape;202;p4"/>
          <p:cNvSpPr txBox="1">
            <a:spLocks noGrp="1"/>
          </p:cNvSpPr>
          <p:nvPr>
            <p:ph type="body" idx="4"/>
          </p:nvPr>
        </p:nvSpPr>
        <p:spPr>
          <a:xfrm>
            <a:off x="4343000" y="4032133"/>
            <a:ext cx="3586800" cy="1671200"/>
          </a:xfrm>
          <a:prstGeom prst="rect">
            <a:avLst/>
          </a:prstGeom>
          <a:solidFill>
            <a:srgbClr val="ABC100"/>
          </a:solidFill>
          <a:ln w="9525" cap="flat" cmpd="sng">
            <a:solidFill>
              <a:srgbClr val="ABC100"/>
            </a:solidFill>
            <a:prstDash val="solid"/>
            <a:round/>
            <a:headEnd type="none" w="sm" len="sm"/>
            <a:tailEnd type="none" w="sm" len="sm"/>
          </a:ln>
        </p:spPr>
        <p:txBody>
          <a:bodyPr spcFirstLastPara="1" vert="horz" wrap="square" lIns="121900" tIns="60933" rIns="121900" bIns="60933" rtlCol="0" anchor="ctr" anchorCtr="0">
            <a:noAutofit/>
          </a:bodyPr>
          <a:lstStyle/>
          <a:p>
            <a:pPr algn="ctr">
              <a:spcBef>
                <a:spcPts val="0"/>
              </a:spcBef>
              <a:buSzPts val="2400"/>
            </a:pPr>
            <a:r>
              <a:rPr lang="fr-FR" sz="2667" b="1" dirty="0">
                <a:latin typeface="+mn-lt"/>
              </a:rPr>
              <a:t>Capacité d’accueil de 50 places</a:t>
            </a:r>
            <a:endParaRPr sz="2667" b="1" dirty="0">
              <a:latin typeface="+mn-lt"/>
            </a:endParaRPr>
          </a:p>
        </p:txBody>
      </p:sp>
      <p:sp>
        <p:nvSpPr>
          <p:cNvPr id="204" name="Google Shape;204;p4"/>
          <p:cNvSpPr txBox="1">
            <a:spLocks noGrp="1"/>
          </p:cNvSpPr>
          <p:nvPr>
            <p:ph type="body" idx="1"/>
          </p:nvPr>
        </p:nvSpPr>
        <p:spPr>
          <a:xfrm>
            <a:off x="4302600" y="719333"/>
            <a:ext cx="3586800" cy="1671200"/>
          </a:xfrm>
          <a:prstGeom prst="rect">
            <a:avLst/>
          </a:prstGeom>
          <a:noFill/>
          <a:ln w="38100" cap="flat" cmpd="sng">
            <a:solidFill>
              <a:srgbClr val="ABC100"/>
            </a:solidFill>
            <a:prstDash val="solid"/>
            <a:round/>
            <a:headEnd type="none" w="sm" len="sm"/>
            <a:tailEnd type="none" w="sm" len="sm"/>
          </a:ln>
        </p:spPr>
        <p:txBody>
          <a:bodyPr spcFirstLastPara="1" vert="horz" wrap="square" lIns="121900" tIns="60933" rIns="121900" bIns="60933" rtlCol="0" anchor="ctr" anchorCtr="0">
            <a:noAutofit/>
          </a:bodyPr>
          <a:lstStyle/>
          <a:p>
            <a:pPr algn="ctr">
              <a:lnSpc>
                <a:spcPct val="80000"/>
              </a:lnSpc>
              <a:spcBef>
                <a:spcPts val="427"/>
              </a:spcBef>
              <a:buClr>
                <a:srgbClr val="ABC100"/>
              </a:buClr>
              <a:buSzPts val="1600"/>
            </a:pPr>
            <a:r>
              <a:rPr lang="fr-FR" sz="3200" b="0" dirty="0">
                <a:solidFill>
                  <a:srgbClr val="000000"/>
                </a:solidFill>
                <a:latin typeface="+mn-lt"/>
              </a:rPr>
              <a:t>Vœu «</a:t>
            </a:r>
            <a:r>
              <a:rPr lang="fr-FR" sz="3200" dirty="0">
                <a:solidFill>
                  <a:srgbClr val="000000"/>
                </a:solidFill>
                <a:latin typeface="+mn-lt"/>
              </a:rPr>
              <a:t>Sciences de l'Éducation et de la Formation- BREST</a:t>
            </a:r>
            <a:r>
              <a:rPr lang="fr-FR" sz="3200" b="0" dirty="0">
                <a:solidFill>
                  <a:srgbClr val="000000"/>
                </a:solidFill>
                <a:latin typeface="+mn-lt"/>
              </a:rPr>
              <a:t>»</a:t>
            </a:r>
            <a:endParaRPr sz="4000" b="0" dirty="0">
              <a:solidFill>
                <a:srgbClr val="000000"/>
              </a:solidFill>
              <a:latin typeface="+mn-lt"/>
            </a:endParaRPr>
          </a:p>
        </p:txBody>
      </p:sp>
      <p:sp>
        <p:nvSpPr>
          <p:cNvPr id="207" name="Google Shape;207;p4"/>
          <p:cNvSpPr/>
          <p:nvPr/>
        </p:nvSpPr>
        <p:spPr>
          <a:xfrm>
            <a:off x="5721615" y="2595745"/>
            <a:ext cx="748800" cy="1133600"/>
          </a:xfrm>
          <a:prstGeom prst="downArrow">
            <a:avLst>
              <a:gd name="adj1" fmla="val 50000"/>
              <a:gd name="adj2" fmla="val 50000"/>
            </a:avLst>
          </a:prstGeom>
          <a:noFill/>
          <a:ln w="38100" cap="flat" cmpd="sng">
            <a:solidFill>
              <a:srgbClr val="ABC100"/>
            </a:solidFill>
            <a:prstDash val="solid"/>
            <a:round/>
            <a:headEnd type="none" w="sm" len="sm"/>
            <a:tailEnd type="none" w="sm" len="sm"/>
          </a:ln>
          <a:effectLst>
            <a:outerShdw blurRad="40000" dist="23000" dir="5400000" rotWithShape="0">
              <a:srgbClr val="000000">
                <a:alpha val="33725"/>
              </a:srgbClr>
            </a:outerShdw>
          </a:effectLst>
        </p:spPr>
        <p:txBody>
          <a:bodyPr spcFirstLastPara="1" wrap="square" lIns="121900" tIns="60933" rIns="121900" bIns="60933" anchor="ctr" anchorCtr="0">
            <a:noAutofit/>
          </a:bodyPr>
          <a:lstStyle/>
          <a:p>
            <a:pPr algn="ctr">
              <a:buClr>
                <a:srgbClr val="000000"/>
              </a:buClr>
              <a:buSzPts val="1800"/>
            </a:pPr>
            <a:endParaRPr sz="24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
                                            <p:bg/>
                                          </p:spTgt>
                                        </p:tgtEl>
                                        <p:attrNameLst>
                                          <p:attrName>style.visibility</p:attrName>
                                        </p:attrNameLst>
                                      </p:cBhvr>
                                      <p:to>
                                        <p:strVal val="visible"/>
                                      </p:to>
                                    </p:set>
                                    <p:animEffect transition="in" filter="fade">
                                      <p:cBhvr>
                                        <p:cTn id="7" dur="500"/>
                                        <p:tgtEl>
                                          <p:spTgt spid="204">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4">
                                            <p:txEl>
                                              <p:pRg st="0" end="0"/>
                                            </p:txEl>
                                          </p:spTgt>
                                        </p:tgtEl>
                                        <p:attrNameLst>
                                          <p:attrName>style.visibility</p:attrName>
                                        </p:attrNameLst>
                                      </p:cBhvr>
                                      <p:to>
                                        <p:strVal val="visible"/>
                                      </p:to>
                                    </p:set>
                                    <p:animEffect transition="in" filter="fade">
                                      <p:cBhvr>
                                        <p:cTn id="12" dur="500"/>
                                        <p:tgtEl>
                                          <p:spTgt spid="20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7"/>
                                        </p:tgtEl>
                                        <p:attrNameLst>
                                          <p:attrName>style.visibility</p:attrName>
                                        </p:attrNameLst>
                                      </p:cBhvr>
                                      <p:to>
                                        <p:strVal val="visible"/>
                                      </p:to>
                                    </p:set>
                                    <p:animEffect transition="in" filter="fade">
                                      <p:cBhvr>
                                        <p:cTn id="17" dur="500"/>
                                        <p:tgtEl>
                                          <p:spTgt spid="20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2">
                                            <p:bg/>
                                          </p:spTgt>
                                        </p:tgtEl>
                                        <p:attrNameLst>
                                          <p:attrName>style.visibility</p:attrName>
                                        </p:attrNameLst>
                                      </p:cBhvr>
                                      <p:to>
                                        <p:strVal val="visible"/>
                                      </p:to>
                                    </p:set>
                                    <p:animEffect transition="in" filter="fade">
                                      <p:cBhvr>
                                        <p:cTn id="22" dur="500"/>
                                        <p:tgtEl>
                                          <p:spTgt spid="202">
                                            <p:bg/>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2">
                                            <p:txEl>
                                              <p:pRg st="0" end="0"/>
                                            </p:txEl>
                                          </p:spTgt>
                                        </p:tgtEl>
                                        <p:attrNameLst>
                                          <p:attrName>style.visibility</p:attrName>
                                        </p:attrNameLst>
                                      </p:cBhvr>
                                      <p:to>
                                        <p:strVal val="visible"/>
                                      </p:to>
                                    </p:set>
                                    <p:animEffect transition="in" filter="fade">
                                      <p:cBhvr>
                                        <p:cTn id="27" dur="500"/>
                                        <p:tgtEl>
                                          <p:spTgt spid="20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 grpId="0" build="p" animBg="1"/>
      <p:bldP spid="204" grpId="0" build="p" animBg="1"/>
      <p:bldP spid="207" grpId="0" animBg="1"/>
    </p:bld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ception personnalisé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onception personnalisé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8535</TotalTime>
  <Words>3036</Words>
  <Application>Microsoft Office PowerPoint</Application>
  <PresentationFormat>Grand écran</PresentationFormat>
  <Paragraphs>472</Paragraphs>
  <Slides>45</Slides>
  <Notes>36</Notes>
  <HiddenSlides>0</HiddenSlides>
  <MMClips>0</MMClips>
  <ScaleCrop>false</ScaleCrop>
  <HeadingPairs>
    <vt:vector size="6" baseType="variant">
      <vt:variant>
        <vt:lpstr>Polices utilisées</vt:lpstr>
      </vt:variant>
      <vt:variant>
        <vt:i4>11</vt:i4>
      </vt:variant>
      <vt:variant>
        <vt:lpstr>Thème</vt:lpstr>
      </vt:variant>
      <vt:variant>
        <vt:i4>3</vt:i4>
      </vt:variant>
      <vt:variant>
        <vt:lpstr>Titres des diapositives</vt:lpstr>
      </vt:variant>
      <vt:variant>
        <vt:i4>45</vt:i4>
      </vt:variant>
    </vt:vector>
  </HeadingPairs>
  <TitlesOfParts>
    <vt:vector size="59" baseType="lpstr">
      <vt:lpstr>Arial</vt:lpstr>
      <vt:lpstr>Calibri</vt:lpstr>
      <vt:lpstr>Calibri Light</vt:lpstr>
      <vt:lpstr>Noto Sans Symbols</vt:lpstr>
      <vt:lpstr>Open Sans Extra Bold</vt:lpstr>
      <vt:lpstr>Raleway</vt:lpstr>
      <vt:lpstr>Raleway Bold</vt:lpstr>
      <vt:lpstr>Raleway Heavy</vt:lpstr>
      <vt:lpstr>Symbol</vt:lpstr>
      <vt:lpstr>Times New Roman</vt:lpstr>
      <vt:lpstr>Wingdings</vt:lpstr>
      <vt:lpstr>Thème Office</vt:lpstr>
      <vt:lpstr>Conception personnalisée</vt:lpstr>
      <vt:lpstr>1_Conception personnalisée</vt:lpstr>
      <vt:lpstr>Présentation PowerPoint</vt:lpstr>
      <vt:lpstr>Présentation PowerPoint</vt:lpstr>
      <vt:lpstr>Département des Sciences de l’Éducation </vt:lpstr>
      <vt:lpstr>La licence de Sciences de l’Éducation </vt:lpstr>
      <vt:lpstr>Construction progressive de son parcours </vt:lpstr>
      <vt:lpstr>Parcours École et Enseignement </vt:lpstr>
      <vt:lpstr>Parcours Éducation et Formation  </vt:lpstr>
      <vt:lpstr>Parcours PPPE  (PARCOURS PRÉPARATOIRE AU PROFESSORAT DES ÉCOLES) </vt:lpstr>
      <vt:lpstr>Présentation PowerPoint</vt:lpstr>
      <vt:lpstr>Présentation PowerPoint</vt:lpstr>
      <vt:lpstr>Présentation PowerPoint</vt:lpstr>
      <vt:lpstr>Présentation PowerPoint</vt:lpstr>
      <vt:lpstr>Présentation PowerPoint</vt:lpstr>
      <vt:lpstr>Présentation PowerPoint</vt:lpstr>
      <vt:lpstr>ÉLÉMENTS D’APPRÉCIATION POUR ÉTUDIER LES VŒUX (SEF)</vt:lpstr>
      <vt:lpstr>Exemple d’emploi du temps pour vous donner une idée du rythme des études…</vt:lpstr>
      <vt:lpstr>Présentation PowerPoint</vt:lpstr>
      <vt:lpstr>Présentation PowerPoint</vt:lpstr>
      <vt:lpstr>Présentation PowerPoint</vt:lpstr>
      <vt:lpstr>ÉLÉMENTS D’APPRÉCIATION POUR ÉTUDIER LES VŒUX (PPPE)</vt:lpstr>
      <vt:lpstr>Le Parcours Préparatoire au Professorat des Écoles, qu'est-ce que c'est ?</vt:lpstr>
      <vt:lpstr>Le Parcours Préparatoire au Professorat des Écoles en chiffres</vt:lpstr>
      <vt:lpstr>Présentation PowerPoint</vt:lpstr>
      <vt:lpstr>Présentation PowerPoint</vt:lpstr>
      <vt:lpstr>Enseignement du Breton /  Formation au bilinguisme</vt:lpstr>
      <vt:lpstr>Modalités des stages</vt:lpstr>
      <vt:lpstr>Informations générales</vt:lpstr>
      <vt:lpstr>Organisation des enseignements </vt:lpstr>
      <vt:lpstr>Présentation PowerPoint</vt:lpstr>
      <vt:lpstr>Présentation PowerPoint</vt:lpstr>
      <vt:lpstr> Majeure Sciences de l’Education  1er semestre L1 SE et L1 PPPE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ghislaine argouarc'h</dc:creator>
  <cp:lastModifiedBy>Frédéric POGENT</cp:lastModifiedBy>
  <cp:revision>97</cp:revision>
  <dcterms:created xsi:type="dcterms:W3CDTF">2023-04-25T07:08:45Z</dcterms:created>
  <dcterms:modified xsi:type="dcterms:W3CDTF">2025-03-06T17:30:37Z</dcterms:modified>
</cp:coreProperties>
</file>